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44"/>
  </p:notesMasterIdLst>
  <p:sldIdLst>
    <p:sldId id="1870" r:id="rId2"/>
    <p:sldId id="1994" r:id="rId3"/>
    <p:sldId id="1999" r:id="rId4"/>
    <p:sldId id="1969" r:id="rId5"/>
    <p:sldId id="1967" r:id="rId6"/>
    <p:sldId id="2000" r:id="rId7"/>
    <p:sldId id="1975" r:id="rId8"/>
    <p:sldId id="1970" r:id="rId9"/>
    <p:sldId id="1972" r:id="rId10"/>
    <p:sldId id="1973" r:id="rId11"/>
    <p:sldId id="1971" r:id="rId12"/>
    <p:sldId id="1974" r:id="rId13"/>
    <p:sldId id="1976" r:id="rId14"/>
    <p:sldId id="1977" r:id="rId15"/>
    <p:sldId id="1978" r:id="rId16"/>
    <p:sldId id="1979" r:id="rId17"/>
    <p:sldId id="1980" r:id="rId18"/>
    <p:sldId id="2001" r:id="rId19"/>
    <p:sldId id="1981" r:id="rId20"/>
    <p:sldId id="2002" r:id="rId21"/>
    <p:sldId id="1982" r:id="rId22"/>
    <p:sldId id="1984" r:id="rId23"/>
    <p:sldId id="1985" r:id="rId24"/>
    <p:sldId id="1964" r:id="rId25"/>
    <p:sldId id="1965" r:id="rId26"/>
    <p:sldId id="1966" r:id="rId27"/>
    <p:sldId id="1986" r:id="rId28"/>
    <p:sldId id="1963" r:id="rId29"/>
    <p:sldId id="1987" r:id="rId30"/>
    <p:sldId id="2004" r:id="rId31"/>
    <p:sldId id="1989" r:id="rId32"/>
    <p:sldId id="1988" r:id="rId33"/>
    <p:sldId id="1991" r:id="rId34"/>
    <p:sldId id="1992" r:id="rId35"/>
    <p:sldId id="2005" r:id="rId36"/>
    <p:sldId id="2011" r:id="rId37"/>
    <p:sldId id="2012" r:id="rId38"/>
    <p:sldId id="1993" r:id="rId39"/>
    <p:sldId id="2013" r:id="rId40"/>
    <p:sldId id="2014" r:id="rId41"/>
    <p:sldId id="1962" r:id="rId42"/>
    <p:sldId id="1960" r:id="rId4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656090-AB60-5840-ADCE-10BA4E40DAC8}">
          <p14:sldIdLst>
            <p14:sldId id="1870"/>
            <p14:sldId id="1994"/>
            <p14:sldId id="1999"/>
            <p14:sldId id="1969"/>
            <p14:sldId id="1967"/>
            <p14:sldId id="2000"/>
            <p14:sldId id="1975"/>
            <p14:sldId id="1970"/>
            <p14:sldId id="1972"/>
            <p14:sldId id="1973"/>
            <p14:sldId id="1971"/>
            <p14:sldId id="1974"/>
            <p14:sldId id="1976"/>
            <p14:sldId id="1977"/>
            <p14:sldId id="1978"/>
            <p14:sldId id="1979"/>
            <p14:sldId id="1980"/>
            <p14:sldId id="2001"/>
            <p14:sldId id="1981"/>
            <p14:sldId id="2002"/>
            <p14:sldId id="1982"/>
            <p14:sldId id="1984"/>
            <p14:sldId id="1985"/>
            <p14:sldId id="1964"/>
            <p14:sldId id="1965"/>
            <p14:sldId id="1966"/>
            <p14:sldId id="1986"/>
            <p14:sldId id="1963"/>
            <p14:sldId id="1987"/>
            <p14:sldId id="2004"/>
            <p14:sldId id="1989"/>
            <p14:sldId id="1988"/>
            <p14:sldId id="1991"/>
            <p14:sldId id="1992"/>
            <p14:sldId id="2005"/>
            <p14:sldId id="2011"/>
            <p14:sldId id="2012"/>
            <p14:sldId id="1993"/>
            <p14:sldId id="2013"/>
            <p14:sldId id="2014"/>
            <p14:sldId id="1962"/>
            <p14:sldId id="19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EAC0B6-83B9-6792-0FB8-2A1BCB46707A}" name="YANG Zhou" initials="ZY" userId="S::zyang@smu.edu.sg::cd679d34-3c49-4be1-8256-f82f229427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8A01"/>
    <a:srgbClr val="33329B"/>
    <a:srgbClr val="33339B"/>
    <a:srgbClr val="D28900"/>
    <a:srgbClr val="D5A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8"/>
    <p:restoredTop sz="80112"/>
  </p:normalViewPr>
  <p:slideViewPr>
    <p:cSldViewPr snapToGrid="0">
      <p:cViewPr varScale="1">
        <p:scale>
          <a:sx n="149" d="100"/>
          <a:sy n="149" d="100"/>
        </p:scale>
        <p:origin x="2336" y="176"/>
      </p:cViewPr>
      <p:guideLst/>
    </p:cSldViewPr>
  </p:slideViewPr>
  <p:notesTextViewPr>
    <p:cViewPr>
      <p:scale>
        <a:sx n="185" d="100"/>
        <a:sy n="18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34F1A-6A20-7D4C-9D61-EF83D665C9C1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2D0F8-2941-C44D-8EF8-F520562CD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6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98E4B-2D8A-8BA3-C09B-A5A34CFD2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2AF58-F451-ACD5-E9AF-884907230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87400" y="1279525"/>
            <a:ext cx="5524500" cy="34544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11E48-355B-D8BC-BF76-D4FD6AE06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8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6D885-985A-4E0D-C5DF-9F6B72773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5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2E25F-FC1F-E04E-94D4-AF9C2510184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75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6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7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0DDD9-7BAD-C62A-B209-BC37E466B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6C19A-0107-2997-6AE0-25673BA9E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77D5AC-5FB5-7B40-0DC4-A83A7CE8C6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1A5ED-E827-E37D-D9D5-BAFBF767E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82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67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89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1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Operation Issues</a:t>
            </a:r>
            <a:r>
              <a:rPr lang="en-US" dirty="0"/>
              <a:t> (57.5%): e.g. functionality failures, authentication, startup errors</a:t>
            </a:r>
          </a:p>
          <a:p>
            <a:r>
              <a:rPr lang="en-US" b="1" dirty="0"/>
              <a:t>Compatibility Issues</a:t>
            </a:r>
            <a:r>
              <a:rPr lang="en-US" dirty="0"/>
              <a:t> (15.6%): IDE/editor or plugin mismatches</a:t>
            </a:r>
          </a:p>
          <a:p>
            <a:r>
              <a:rPr lang="en-US" b="1" dirty="0"/>
              <a:t>Feature Requests</a:t>
            </a:r>
            <a:r>
              <a:rPr lang="en-US" dirty="0"/>
              <a:t> (14.9%)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35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648EF-8672-5181-79A0-DB57A7BE8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FD919-4970-F62F-81C7-0B6E589E6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87400" y="1279525"/>
            <a:ext cx="5524500" cy="34544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98C62F-466A-9A73-7FB0-6C0CF2EFD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8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C4226-79CB-0F00-7201-1F34ABAD2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5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2E25F-FC1F-E04E-94D4-AF9C2510184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75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41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VS Code, Visual Studio, </a:t>
            </a:r>
            <a:r>
              <a:rPr lang="en-US" dirty="0" err="1"/>
              <a:t>Intellj</a:t>
            </a:r>
            <a:r>
              <a:rPr lang="en-US" dirty="0"/>
              <a:t>, Eclipse, </a:t>
            </a:r>
            <a:r>
              <a:rPr lang="en-US" dirty="0" err="1"/>
              <a:t>Jupyter</a:t>
            </a:r>
            <a:r>
              <a:rPr lang="en-US" dirty="0"/>
              <a:t> Notebook,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2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4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21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70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0D51B-A728-24BC-BD0A-CB55BEC9F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ABF6A-8C96-F655-B00D-CDC805D14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CF63C8-D8BD-F998-9463-DDF0B6A1C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CE094-B2D1-465A-43C4-56F1502EF7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82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51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2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F5675-FC20-5A80-B9C0-DE50A8CC5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9352E-DFAE-47C4-C0FF-2DC558A59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579A48-29CD-01E0-DDFD-1C21DB925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35FBE-9677-DA50-6DCC-DF5959FD1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4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9B87-3657-1E35-ED91-C5A11CA2B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D7020-3274-8813-407C-409C330BC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19FED-C048-F127-479A-8033457A3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8B4C3-2CE4-FB45-F38A-4BC2549BB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10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690A7-A2C9-6F4E-31EA-7BEB872C1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C46200-A965-83D2-B489-15FD223E6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B21B4-3CB5-CB4F-51D3-E0D10FC8D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1C0C5-7599-FFAB-9EC7-DA5AA95C0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4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85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EE742-24C9-435C-C0AB-54C6C438D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21C86-4A4A-7619-6A0F-851E15795F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690858-BB32-30D7-8A71-9E416C547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6799F-64D8-04AB-B275-D9C2E30BF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94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07C16-AC97-2F98-A784-73C9B6E40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2061E-F4ED-5465-14B3-2E6306473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EED0A-3753-00BF-1F02-998516DBD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A8923-18F8-F35D-382C-F072B1772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8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6689A-7833-17D9-F3B4-7BB04A240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2A4F6-8965-0783-2AAD-F5CD0664F0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D9EA9-4EC0-009E-35EA-8999B3584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VS Code, Visual Studio, </a:t>
            </a:r>
            <a:r>
              <a:rPr lang="en-US" dirty="0" err="1"/>
              <a:t>Intellj</a:t>
            </a:r>
            <a:r>
              <a:rPr lang="en-US" dirty="0"/>
              <a:t>, Eclipse, </a:t>
            </a:r>
            <a:r>
              <a:rPr lang="en-US" dirty="0" err="1"/>
              <a:t>Jupyter</a:t>
            </a:r>
            <a:r>
              <a:rPr lang="en-US" dirty="0"/>
              <a:t> Notebook,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67286-9DB5-DEFA-434E-050D3BC5E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14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BE9D0-F550-D1C9-CEB6-334DFE2FB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43565B-92F9-8A87-0AB1-8FCD3E5E8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87400" y="1279525"/>
            <a:ext cx="5524500" cy="34544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F8D27-7C91-7BD3-91CE-0CADFC44E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64A66-592D-BCFE-39FA-52CF39FBA9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5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2E25F-FC1F-E04E-94D4-AF9C25101844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475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43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7360E-CD72-E244-BF7A-3C3FBA9E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65FAE-865F-EFD0-A6C4-03E352CBA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89586-C4FD-F781-8E52-AF2EEB279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EE633-2E3E-BF39-D432-8212517CB5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6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0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42D0F8-2941-C44D-8EF8-F520562CD6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5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092204" y="4353886"/>
            <a:ext cx="7772400" cy="512961"/>
          </a:xfrm>
        </p:spPr>
        <p:txBody>
          <a:bodyPr/>
          <a:lstStyle>
            <a:lvl1pPr algn="r">
              <a:defRPr sz="2667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092204" y="4902730"/>
            <a:ext cx="7772400" cy="359072"/>
          </a:xfrm>
        </p:spPr>
        <p:txBody>
          <a:bodyPr/>
          <a:lstStyle>
            <a:lvl1pPr marL="0" indent="0" algn="r">
              <a:buFontTx/>
              <a:buNone/>
              <a:defRPr sz="1667"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025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601021"/>
            <a:ext cx="8305800" cy="512961"/>
          </a:xfrm>
        </p:spPr>
        <p:txBody>
          <a:bodyPr/>
          <a:lstStyle>
            <a:lvl1pPr algn="ctr">
              <a:defRPr sz="2667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743C-E2D0-4F23-9ADE-FF21A9026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5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13845"/>
            <a:ext cx="7772400" cy="51296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1157"/>
            <a:ext cx="7772400" cy="359072"/>
          </a:xfrm>
        </p:spPr>
        <p:txBody>
          <a:bodyPr anchor="t"/>
          <a:lstStyle>
            <a:lvl1pPr marL="0" indent="0">
              <a:buNone/>
              <a:defRPr sz="1667"/>
            </a:lvl1pPr>
            <a:lvl2pPr marL="380982" indent="0">
              <a:buNone/>
              <a:defRPr sz="1500"/>
            </a:lvl2pPr>
            <a:lvl3pPr marL="761962" indent="0">
              <a:buNone/>
              <a:defRPr sz="1333"/>
            </a:lvl3pPr>
            <a:lvl4pPr marL="1142943" indent="0">
              <a:buNone/>
              <a:defRPr sz="1167"/>
            </a:lvl4pPr>
            <a:lvl5pPr marL="1523924" indent="0">
              <a:buNone/>
              <a:defRPr sz="1167"/>
            </a:lvl5pPr>
            <a:lvl6pPr marL="1904905" indent="0">
              <a:buNone/>
              <a:defRPr sz="1167"/>
            </a:lvl6pPr>
            <a:lvl7pPr marL="2285886" indent="0">
              <a:buNone/>
              <a:defRPr sz="1167"/>
            </a:lvl7pPr>
            <a:lvl8pPr marL="2666867" indent="0">
              <a:buNone/>
              <a:defRPr sz="1167"/>
            </a:lvl8pPr>
            <a:lvl9pPr marL="3047847" indent="0">
              <a:buNone/>
              <a:defRPr sz="11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556C-EC84-4ECE-8191-F1FF3A7E9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6200" y="762000"/>
            <a:ext cx="899160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692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47F8551-4E50-CB73-1A4A-FFEF9DD6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5" y="95305"/>
            <a:ext cx="6553200" cy="502766"/>
          </a:xfrm>
        </p:spPr>
        <p:txBody>
          <a:bodyPr/>
          <a:lstStyle>
            <a:lvl1pPr>
              <a:defRPr baseline="0">
                <a:solidFill>
                  <a:srgbClr val="33339B"/>
                </a:solidFill>
              </a:defRPr>
            </a:lvl1pPr>
          </a:lstStyle>
          <a:p>
            <a:endParaRPr lang="en-SG">
              <a:solidFill>
                <a:srgbClr val="33339B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470FF9-ACC7-D6D5-D4A9-65DF563010CF}"/>
              </a:ext>
            </a:extLst>
          </p:cNvPr>
          <p:cNvCxnSpPr>
            <a:cxnSpLocks/>
          </p:cNvCxnSpPr>
          <p:nvPr userDrawn="1"/>
        </p:nvCxnSpPr>
        <p:spPr>
          <a:xfrm>
            <a:off x="0" y="709375"/>
            <a:ext cx="9144000" cy="0"/>
          </a:xfrm>
          <a:prstGeom prst="line">
            <a:avLst/>
          </a:prstGeom>
          <a:ln w="57150">
            <a:solidFill>
              <a:srgbClr val="D28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48C90E1-CEB9-C58C-401F-C745E13179B4}"/>
              </a:ext>
            </a:extLst>
          </p:cNvPr>
          <p:cNvSpPr/>
          <p:nvPr userDrawn="1"/>
        </p:nvSpPr>
        <p:spPr>
          <a:xfrm>
            <a:off x="0" y="5525701"/>
            <a:ext cx="9144000" cy="185745"/>
          </a:xfrm>
          <a:prstGeom prst="rect">
            <a:avLst/>
          </a:prstGeom>
          <a:solidFill>
            <a:srgbClr val="D28A01"/>
          </a:solidFill>
          <a:ln>
            <a:solidFill>
              <a:srgbClr val="D28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0253B8-616D-34CE-0714-2C1E88111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5" y="5001615"/>
            <a:ext cx="1549972" cy="487134"/>
          </a:xfrm>
          <a:prstGeom prst="rect">
            <a:avLst/>
          </a:prstGeom>
        </p:spPr>
      </p:pic>
      <p:pic>
        <p:nvPicPr>
          <p:cNvPr id="11" name="Picture 21" descr="SMULogo">
            <a:extLst>
              <a:ext uri="{FF2B5EF4-FFF2-40B4-BE49-F238E27FC236}">
                <a16:creationId xmlns:a16="http://schemas.microsoft.com/office/drawing/2014/main" id="{D2581656-B7AE-4757-7EC3-29753F607B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603" y="4947347"/>
            <a:ext cx="1324309" cy="5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7CEA3F0-139F-F2C4-9529-BC0E2380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156" y="5448619"/>
            <a:ext cx="1295400" cy="190500"/>
          </a:xfrm>
        </p:spPr>
        <p:txBody>
          <a:bodyPr/>
          <a:lstStyle>
            <a:lvl1pPr>
              <a:defRPr sz="1600" b="1" i="0" baseline="0">
                <a:solidFill>
                  <a:schemeClr val="bg1"/>
                </a:solidFill>
                <a:latin typeface="Lucida Grande" panose="020B0600040502020204" pitchFamily="34" charset="0"/>
              </a:defRPr>
            </a:lvl1pPr>
          </a:lstStyle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15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9500"/>
            <a:ext cx="4038600" cy="1692771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038600" cy="1692771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E52A5-A620-486A-A1C9-54A6C6F43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0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636"/>
            <a:ext cx="8229600" cy="512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2028"/>
            <a:ext cx="4040188" cy="41036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2" indent="0">
              <a:buNone/>
              <a:defRPr sz="1667" b="1"/>
            </a:lvl2pPr>
            <a:lvl3pPr marL="761962" indent="0">
              <a:buNone/>
              <a:defRPr sz="1500" b="1"/>
            </a:lvl3pPr>
            <a:lvl4pPr marL="1142943" indent="0">
              <a:buNone/>
              <a:defRPr sz="1333" b="1"/>
            </a:lvl4pPr>
            <a:lvl5pPr marL="1523924" indent="0">
              <a:buNone/>
              <a:defRPr sz="1333" b="1"/>
            </a:lvl5pPr>
            <a:lvl6pPr marL="1904905" indent="0">
              <a:buNone/>
              <a:defRPr sz="1333" b="1"/>
            </a:lvl6pPr>
            <a:lvl7pPr marL="2285886" indent="0">
              <a:buNone/>
              <a:defRPr sz="1333" b="1"/>
            </a:lvl7pPr>
            <a:lvl8pPr marL="2666867" indent="0">
              <a:buNone/>
              <a:defRPr sz="1333" b="1"/>
            </a:lvl8pPr>
            <a:lvl9pPr marL="3047847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1477264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402028"/>
            <a:ext cx="4041775" cy="41036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2" indent="0">
              <a:buNone/>
              <a:defRPr sz="1667" b="1"/>
            </a:lvl2pPr>
            <a:lvl3pPr marL="761962" indent="0">
              <a:buNone/>
              <a:defRPr sz="1500" b="1"/>
            </a:lvl3pPr>
            <a:lvl4pPr marL="1142943" indent="0">
              <a:buNone/>
              <a:defRPr sz="1333" b="1"/>
            </a:lvl4pPr>
            <a:lvl5pPr marL="1523924" indent="0">
              <a:buNone/>
              <a:defRPr sz="1333" b="1"/>
            </a:lvl5pPr>
            <a:lvl6pPr marL="1904905" indent="0">
              <a:buNone/>
              <a:defRPr sz="1333" b="1"/>
            </a:lvl6pPr>
            <a:lvl7pPr marL="2285886" indent="0">
              <a:buNone/>
              <a:defRPr sz="1333" b="1"/>
            </a:lvl7pPr>
            <a:lvl8pPr marL="2666867" indent="0">
              <a:buNone/>
              <a:defRPr sz="1333" b="1"/>
            </a:lvl8pPr>
            <a:lvl9pPr marL="3047847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1477264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6E45-423C-46C5-BE72-11896EEDA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66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FDDE-7429-4330-9721-C945C33BC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4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590495"/>
            <a:ext cx="3008313" cy="60542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192873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8"/>
            <a:ext cx="3008313" cy="282129"/>
          </a:xfrm>
        </p:spPr>
        <p:txBody>
          <a:bodyPr/>
          <a:lstStyle>
            <a:lvl1pPr marL="0" indent="0">
              <a:buNone/>
              <a:defRPr sz="1167"/>
            </a:lvl1pPr>
            <a:lvl2pPr marL="380982" indent="0">
              <a:buNone/>
              <a:defRPr sz="1000"/>
            </a:lvl2pPr>
            <a:lvl3pPr marL="761962" indent="0">
              <a:buNone/>
              <a:defRPr sz="833"/>
            </a:lvl3pPr>
            <a:lvl4pPr marL="1142943" indent="0">
              <a:buNone/>
              <a:defRPr sz="750"/>
            </a:lvl4pPr>
            <a:lvl5pPr marL="1523924" indent="0">
              <a:buNone/>
              <a:defRPr sz="750"/>
            </a:lvl5pPr>
            <a:lvl6pPr marL="1904905" indent="0">
              <a:buNone/>
              <a:defRPr sz="750"/>
            </a:lvl6pPr>
            <a:lvl7pPr marL="2285886" indent="0">
              <a:buNone/>
              <a:defRPr sz="750"/>
            </a:lvl7pPr>
            <a:lvl8pPr marL="2666867" indent="0">
              <a:buNone/>
              <a:defRPr sz="750"/>
            </a:lvl8pPr>
            <a:lvl9pPr marL="304784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B965-42BC-4A3D-976E-CF58558A0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09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5542"/>
            <a:ext cx="6477000" cy="51296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889003"/>
            <a:ext cx="6477000" cy="512961"/>
          </a:xfrm>
        </p:spPr>
        <p:txBody>
          <a:bodyPr/>
          <a:lstStyle>
            <a:lvl1pPr marL="0" indent="0">
              <a:buNone/>
              <a:defRPr sz="2667"/>
            </a:lvl1pPr>
            <a:lvl2pPr marL="380982" indent="0">
              <a:buNone/>
              <a:defRPr sz="2333"/>
            </a:lvl2pPr>
            <a:lvl3pPr marL="761962" indent="0">
              <a:buNone/>
              <a:defRPr sz="2000"/>
            </a:lvl3pPr>
            <a:lvl4pPr marL="1142943" indent="0">
              <a:buNone/>
              <a:defRPr sz="1667"/>
            </a:lvl4pPr>
            <a:lvl5pPr marL="1523924" indent="0">
              <a:buNone/>
              <a:defRPr sz="1667"/>
            </a:lvl5pPr>
            <a:lvl6pPr marL="1904905" indent="0">
              <a:buNone/>
              <a:defRPr sz="1667"/>
            </a:lvl6pPr>
            <a:lvl7pPr marL="2285886" indent="0">
              <a:buNone/>
              <a:defRPr sz="1667"/>
            </a:lvl7pPr>
            <a:lvl8pPr marL="2666867" indent="0">
              <a:buNone/>
              <a:defRPr sz="1667"/>
            </a:lvl8pPr>
            <a:lvl9pPr marL="3047847" indent="0">
              <a:buNone/>
              <a:defRPr sz="1667"/>
            </a:lvl9pPr>
          </a:lstStyle>
          <a:p>
            <a:pPr lvl="0"/>
            <a:r>
              <a:rPr lang="en-US" noProof="0"/>
              <a:t>Click icon to add picture</a:t>
            </a:r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508501"/>
            <a:ext cx="6477000" cy="282129"/>
          </a:xfrm>
        </p:spPr>
        <p:txBody>
          <a:bodyPr/>
          <a:lstStyle>
            <a:lvl1pPr marL="0" indent="0">
              <a:buNone/>
              <a:defRPr sz="1167"/>
            </a:lvl1pPr>
            <a:lvl2pPr marL="380982" indent="0">
              <a:buNone/>
              <a:defRPr sz="1000"/>
            </a:lvl2pPr>
            <a:lvl3pPr marL="761962" indent="0">
              <a:buNone/>
              <a:defRPr sz="833"/>
            </a:lvl3pPr>
            <a:lvl4pPr marL="1142943" indent="0">
              <a:buNone/>
              <a:defRPr sz="750"/>
            </a:lvl4pPr>
            <a:lvl5pPr marL="1523924" indent="0">
              <a:buNone/>
              <a:defRPr sz="750"/>
            </a:lvl5pPr>
            <a:lvl6pPr marL="1904905" indent="0">
              <a:buNone/>
              <a:defRPr sz="750"/>
            </a:lvl6pPr>
            <a:lvl7pPr marL="2285886" indent="0">
              <a:buNone/>
              <a:defRPr sz="750"/>
            </a:lvl7pPr>
            <a:lvl8pPr marL="2666867" indent="0">
              <a:buNone/>
              <a:defRPr sz="750"/>
            </a:lvl8pPr>
            <a:lvl9pPr marL="304784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65BF-B260-4E60-AEEB-8FAAD5815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1521"/>
            <a:ext cx="8305800" cy="5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9500"/>
            <a:ext cx="8229600" cy="192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461000"/>
            <a:ext cx="11430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67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5461000"/>
            <a:ext cx="5257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67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5524500"/>
            <a:ext cx="12954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67"/>
            </a:lvl1pPr>
          </a:lstStyle>
          <a:p>
            <a:pPr>
              <a:defRPr/>
            </a:pPr>
            <a:fld id="{9FA06296-E828-4FE7-87D7-F0BB5EA78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43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C69200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692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692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692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69200"/>
          </a:solidFill>
          <a:latin typeface="Arial" charset="0"/>
        </a:defRPr>
      </a:lvl5pPr>
      <a:lvl6pPr marL="38098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69200"/>
          </a:solidFill>
          <a:latin typeface="Arial" charset="0"/>
        </a:defRPr>
      </a:lvl6pPr>
      <a:lvl7pPr marL="76196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69200"/>
          </a:solidFill>
          <a:latin typeface="Arial" charset="0"/>
        </a:defRPr>
      </a:lvl7pPr>
      <a:lvl8pPr marL="1142943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69200"/>
          </a:solidFill>
          <a:latin typeface="Arial" charset="0"/>
        </a:defRPr>
      </a:lvl8pPr>
      <a:lvl9pPr marL="1523924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C69200"/>
          </a:solidFill>
          <a:latin typeface="Arial" charset="0"/>
        </a:defRPr>
      </a:lvl9pPr>
    </p:titleStyle>
    <p:bodyStyle>
      <a:lvl1pPr marL="285736" indent="-285736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094" indent="-238113" algn="l" rtl="0" eaLnBrk="1" fontAlgn="base" hangingPunct="1">
        <a:spcBef>
          <a:spcPct val="20000"/>
        </a:spcBef>
        <a:spcAft>
          <a:spcPct val="0"/>
        </a:spcAft>
        <a:buChar char="–"/>
        <a:defRPr sz="2333">
          <a:solidFill>
            <a:schemeClr val="tx1"/>
          </a:solidFill>
          <a:latin typeface="+mn-lt"/>
        </a:defRPr>
      </a:lvl2pPr>
      <a:lvl3pPr marL="952453" indent="-19049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3433" indent="-190490" algn="l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4pPr>
      <a:lvl5pPr marL="1714414" indent="-190490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5pPr>
      <a:lvl6pPr marL="2095395" indent="-190490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376" indent="-190490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57" indent="-190490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38" indent="-190490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2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62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43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24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05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86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67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47" algn="l" defTabSz="76196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yunbolyu@smu.edu.sg" TargetMode="Externa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0448E-139F-3EB1-AF69-F0888E1A9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MULogo">
            <a:extLst>
              <a:ext uri="{FF2B5EF4-FFF2-40B4-BE49-F238E27FC236}">
                <a16:creationId xmlns:a16="http://schemas.microsoft.com/office/drawing/2014/main" id="{ABCCFCC8-82E3-D774-DB4E-7FC34E20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9" y="128299"/>
            <a:ext cx="2014546" cy="8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CAE1BA-C16E-39B3-C112-626430A4B8C6}"/>
              </a:ext>
            </a:extLst>
          </p:cNvPr>
          <p:cNvCxnSpPr>
            <a:cxnSpLocks/>
          </p:cNvCxnSpPr>
          <p:nvPr/>
        </p:nvCxnSpPr>
        <p:spPr>
          <a:xfrm>
            <a:off x="0" y="1197944"/>
            <a:ext cx="9144000" cy="0"/>
          </a:xfrm>
          <a:prstGeom prst="line">
            <a:avLst/>
          </a:prstGeom>
          <a:ln w="57150">
            <a:solidFill>
              <a:srgbClr val="D28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50C36192-DA3A-1149-7587-AC6BE2E99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3786"/>
            <a:ext cx="9144000" cy="584775"/>
          </a:xfrm>
        </p:spPr>
        <p:txBody>
          <a:bodyPr/>
          <a:lstStyle/>
          <a:p>
            <a:r>
              <a:rPr lang="en-SG" sz="3200" dirty="0">
                <a:solidFill>
                  <a:srgbClr val="33339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Users' Perceptions of AI Coding Assistants</a:t>
            </a:r>
            <a:endParaRPr lang="en-US" sz="3200" dirty="0">
              <a:solidFill>
                <a:srgbClr val="33339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20492A-4047-B4CB-A3B7-7067C863C00E}"/>
              </a:ext>
            </a:extLst>
          </p:cNvPr>
          <p:cNvSpPr txBox="1">
            <a:spLocks/>
          </p:cNvSpPr>
          <p:nvPr/>
        </p:nvSpPr>
        <p:spPr bwMode="auto">
          <a:xfrm>
            <a:off x="130119" y="3602258"/>
            <a:ext cx="585135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5pPr>
            <a:lvl6pPr marL="380982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6pPr>
            <a:lvl7pPr marL="761962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7pPr>
            <a:lvl8pPr marL="114294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8pPr>
            <a:lvl9pPr marL="15239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SG" sz="2400" kern="0" dirty="0"/>
              <a:t>Yunbo Lyu </a:t>
            </a:r>
            <a:r>
              <a:rPr lang="en-SG" sz="2400" kern="0" dirty="0" err="1">
                <a:latin typeface="Songti TC" panose="02010600040101010101" pitchFamily="2" charset="-120"/>
                <a:ea typeface="Songti TC" panose="02010600040101010101" pitchFamily="2" charset="-120"/>
              </a:rPr>
              <a:t>吕允博</a:t>
            </a:r>
            <a:endParaRPr lang="en-SG" sz="2400" kern="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SG" sz="1800" kern="0" dirty="0"/>
              <a:t>PhD Candidate at Singapore</a:t>
            </a:r>
          </a:p>
          <a:p>
            <a:endParaRPr lang="en-SG" sz="1800" kern="0" dirty="0"/>
          </a:p>
          <a:p>
            <a:r>
              <a:rPr lang="en-SG" sz="1800" kern="0" dirty="0"/>
              <a:t>July 1</a:t>
            </a:r>
            <a:r>
              <a:rPr lang="en-US" sz="1800" kern="0" dirty="0"/>
              <a:t>7</a:t>
            </a:r>
            <a:r>
              <a:rPr lang="en-SG" sz="1800" kern="0" baseline="30000" dirty="0" err="1"/>
              <a:t>th</a:t>
            </a:r>
            <a:r>
              <a:rPr lang="en-SG" sz="1800" kern="0" dirty="0"/>
              <a:t>, 2025, at Yang Zhou University</a:t>
            </a:r>
          </a:p>
        </p:txBody>
      </p:sp>
      <p:sp>
        <p:nvSpPr>
          <p:cNvPr id="2" name="AutoShape 2" descr="The University of Sydney Vector Logo - Download Free SVG Icon |  Worldvectorlogo">
            <a:extLst>
              <a:ext uri="{FF2B5EF4-FFF2-40B4-BE49-F238E27FC236}">
                <a16:creationId xmlns:a16="http://schemas.microsoft.com/office/drawing/2014/main" id="{593B935B-6A21-C80B-C387-C46BE81DD9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green and white logo&#10;&#10;AI-generated content may be incorrect.">
            <a:extLst>
              <a:ext uri="{FF2B5EF4-FFF2-40B4-BE49-F238E27FC236}">
                <a16:creationId xmlns:a16="http://schemas.microsoft.com/office/drawing/2014/main" id="{9EE202D7-C247-6317-1089-35CB5902B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684" y="141623"/>
            <a:ext cx="2852279" cy="854072"/>
          </a:xfrm>
          <a:prstGeom prst="rect">
            <a:avLst/>
          </a:prstGeom>
        </p:spPr>
      </p:pic>
      <p:pic>
        <p:nvPicPr>
          <p:cNvPr id="14" name="Picture 13" descr="A person standing in front of a city&#10;&#10;AI-generated content may be incorrect.">
            <a:extLst>
              <a:ext uri="{FF2B5EF4-FFF2-40B4-BE49-F238E27FC236}">
                <a16:creationId xmlns:a16="http://schemas.microsoft.com/office/drawing/2014/main" id="{A18CB5E0-D98B-F864-2E4F-199D3CB3326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7159"/>
          <a:stretch>
            <a:fillRect/>
          </a:stretch>
        </p:blipFill>
        <p:spPr>
          <a:xfrm>
            <a:off x="6264868" y="3217133"/>
            <a:ext cx="1879600" cy="20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0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A503C-4942-3D6C-08C0-21AEBC023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B63D-9E77-9797-1DFF-BCBDA21B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174D1-4871-26F4-29CA-7D7FCAA8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460E3-5CAD-30B8-E65A-BB852D2AF77D}"/>
              </a:ext>
            </a:extLst>
          </p:cNvPr>
          <p:cNvSpPr txBox="1"/>
          <p:nvPr/>
        </p:nvSpPr>
        <p:spPr>
          <a:xfrm>
            <a:off x="1522727" y="3014678"/>
            <a:ext cx="617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 the boost of AI Coding Assistants, how do users </a:t>
            </a:r>
            <a:r>
              <a:rPr lang="en-US" b="1" i="1" dirty="0"/>
              <a:t>perceive</a:t>
            </a:r>
            <a:r>
              <a:rPr lang="en-US" b="1" dirty="0"/>
              <a:t> them?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3926B59-79A9-0E6E-AC4D-67D55108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27" y="990345"/>
            <a:ext cx="1016065" cy="10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ithub Copilot icon SVG Vector &amp; PNG Free Download | UXWing">
            <a:extLst>
              <a:ext uri="{FF2B5EF4-FFF2-40B4-BE49-F238E27FC236}">
                <a16:creationId xmlns:a16="http://schemas.microsoft.com/office/drawing/2014/main" id="{20298DB0-7656-D325-A0C3-6A7A78EB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69" y="1658902"/>
            <a:ext cx="695016" cy="6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609A4-90F8-1586-9191-D9386220E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898" y="2075885"/>
            <a:ext cx="695017" cy="695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8C144C-5E7F-E3FB-F70E-AA0F8BA64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76240" y="2075885"/>
            <a:ext cx="695016" cy="695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74987-84A1-9EA1-9D62-F91102CA3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659" y="1415125"/>
            <a:ext cx="1182570" cy="1182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DA9966-E3CE-314B-27A3-F81499DD7B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082101"/>
            <a:ext cx="1340915" cy="1340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D8BDB9-524D-D0C6-271C-9BA685579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7965" y="813045"/>
            <a:ext cx="695016" cy="695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985AF3-5EA8-FBB7-EBBA-3BBB9D34A94E}"/>
              </a:ext>
            </a:extLst>
          </p:cNvPr>
          <p:cNvSpPr txBox="1"/>
          <p:nvPr/>
        </p:nvSpPr>
        <p:spPr>
          <a:xfrm>
            <a:off x="1935701" y="4070182"/>
            <a:ext cx="5272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92D050"/>
                </a:solidFill>
              </a:rPr>
              <a:t>Find a Solution?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820553-5D59-D733-4625-FF7B501DF0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2111" y="4039048"/>
            <a:ext cx="831707" cy="83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30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4AF34-BCC2-6F8B-D482-89BD19C77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CDC6-E100-63E5-C24F-E2EB17CC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DA5C6C-BEFA-BA62-3846-F1257C08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565846-545B-1992-0C57-CC16C5FE118A}"/>
              </a:ext>
            </a:extLst>
          </p:cNvPr>
          <p:cNvSpPr txBox="1"/>
          <p:nvPr/>
        </p:nvSpPr>
        <p:spPr>
          <a:xfrm>
            <a:off x="1522727" y="3014678"/>
            <a:ext cx="617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 the boost of AI Coding Assistants, how do users </a:t>
            </a:r>
            <a:r>
              <a:rPr lang="en-US" b="1" i="1" dirty="0"/>
              <a:t>perceive</a:t>
            </a:r>
            <a:r>
              <a:rPr lang="en-US" b="1" dirty="0"/>
              <a:t> them?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EDDC35D-9B5A-E27D-D1B4-AC2484CFF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27" y="990345"/>
            <a:ext cx="1016065" cy="10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ithub Copilot icon SVG Vector &amp; PNG Free Download | UXWing">
            <a:extLst>
              <a:ext uri="{FF2B5EF4-FFF2-40B4-BE49-F238E27FC236}">
                <a16:creationId xmlns:a16="http://schemas.microsoft.com/office/drawing/2014/main" id="{D89908E1-6C9A-5B97-EDC6-54BEBD6D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69" y="1658902"/>
            <a:ext cx="695016" cy="6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C7F95-8A91-A61F-2E0E-7C6FB2B21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898" y="2075885"/>
            <a:ext cx="695017" cy="695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F0AD3-BF7A-1749-54D0-3913F6C30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76240" y="2075885"/>
            <a:ext cx="695016" cy="695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26DD6C-FD6F-6057-4C7C-DD807F248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659" y="1415125"/>
            <a:ext cx="1182570" cy="1182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1D47DD-C15E-589D-03E0-9C3E8A78A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2101"/>
            <a:ext cx="1340915" cy="1340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893DF6-CC9C-9058-DA13-DE5C1A9D2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965" y="813045"/>
            <a:ext cx="695016" cy="695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8EC98C-98D8-2F30-CC1B-B6604941BCB3}"/>
              </a:ext>
            </a:extLst>
          </p:cNvPr>
          <p:cNvSpPr txBox="1"/>
          <p:nvPr/>
        </p:nvSpPr>
        <p:spPr>
          <a:xfrm>
            <a:off x="2672281" y="4132514"/>
            <a:ext cx="3799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Distracted?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DE5750-CB14-D226-5236-2A47191DA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0862" y="4018682"/>
            <a:ext cx="997103" cy="9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8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3F05C-5581-0680-4F26-37634DEDE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in Academia the Industry Curious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A4644-BF9F-BADE-449B-E43F3DD9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88DFF-3DAB-99AD-A241-0444ADF1AE35}"/>
              </a:ext>
            </a:extLst>
          </p:cNvPr>
          <p:cNvSpPr txBox="1"/>
          <p:nvPr/>
        </p:nvSpPr>
        <p:spPr>
          <a:xfrm>
            <a:off x="3843139" y="1703399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October 2021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D723351-8DB6-C6CC-4DE6-1A7C34B0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1528" y="1200633"/>
            <a:ext cx="3991657" cy="502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32048-F630-827D-2FC9-611761826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418063"/>
            <a:ext cx="7772400" cy="1686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A09E1F-88F2-B726-85A0-805A9AD2F0FC}"/>
              </a:ext>
            </a:extLst>
          </p:cNvPr>
          <p:cNvSpPr txBox="1"/>
          <p:nvPr/>
        </p:nvSpPr>
        <p:spPr>
          <a:xfrm>
            <a:off x="3064883" y="4278534"/>
            <a:ext cx="332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CHI 2022  </a:t>
            </a:r>
            <a:r>
              <a:rPr lang="en-US" dirty="0"/>
              <a:t>Citations: 786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6C3AC-56EC-AF84-3E2A-2D918E81A237}"/>
              </a:ext>
            </a:extLst>
          </p:cNvPr>
          <p:cNvSpPr txBox="1"/>
          <p:nvPr/>
        </p:nvSpPr>
        <p:spPr>
          <a:xfrm>
            <a:off x="1576651" y="4989871"/>
            <a:ext cx="6480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Vaithilingam</a:t>
            </a:r>
            <a:r>
              <a:rPr lang="en-US" sz="1000" dirty="0"/>
              <a:t>, Priyan, Tianyi Zhang, and Elena L. Glassman. "Expectation vs. experience: Evaluating the usability of code generation tools powered by large language models." In </a:t>
            </a:r>
            <a:r>
              <a:rPr lang="en-US" sz="1000" i="1" dirty="0"/>
              <a:t>Chi conference on human factors in computing systems extended abstracts</a:t>
            </a:r>
            <a:r>
              <a:rPr lang="en-US" sz="1000" dirty="0"/>
              <a:t>, pp. 1-7. 2022.</a:t>
            </a:r>
          </a:p>
        </p:txBody>
      </p:sp>
    </p:spTree>
    <p:extLst>
      <p:ext uri="{BB962C8B-B14F-4D97-AF65-F5344CB8AC3E}">
        <p14:creationId xmlns:p14="http://schemas.microsoft.com/office/powerpoint/2010/main" val="972359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F223-5A07-83AC-4792-F7704F4C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Expectation vs. Experience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CB1DB-C3CD-B131-4CEF-D6EADC9B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D17EF-461F-3FD1-6517-0F7C896E0C0A}"/>
              </a:ext>
            </a:extLst>
          </p:cNvPr>
          <p:cNvSpPr/>
          <p:nvPr/>
        </p:nvSpPr>
        <p:spPr>
          <a:xfrm>
            <a:off x="470678" y="1345998"/>
            <a:ext cx="8136833" cy="923381"/>
          </a:xfrm>
          <a:prstGeom prst="rect">
            <a:avLst/>
          </a:prstGeom>
          <a:noFill/>
          <a:ln w="19050">
            <a:solidFill>
              <a:srgbClr val="3332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9C9F6FE-5EBD-6F0C-EAE1-0AE4DEAB9C36}"/>
              </a:ext>
            </a:extLst>
          </p:cNvPr>
          <p:cNvSpPr/>
          <p:nvPr/>
        </p:nvSpPr>
        <p:spPr>
          <a:xfrm>
            <a:off x="3727511" y="1159943"/>
            <a:ext cx="1688979" cy="313780"/>
          </a:xfrm>
          <a:prstGeom prst="roundRect">
            <a:avLst/>
          </a:prstGeom>
          <a:solidFill>
            <a:srgbClr val="33329B"/>
          </a:solidFill>
          <a:ln>
            <a:solidFill>
              <a:srgbClr val="3332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519E8-D63F-8F1A-55A9-1BFFE6B25874}"/>
              </a:ext>
            </a:extLst>
          </p:cNvPr>
          <p:cNvSpPr txBox="1"/>
          <p:nvPr/>
        </p:nvSpPr>
        <p:spPr>
          <a:xfrm>
            <a:off x="503583" y="1517608"/>
            <a:ext cx="813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AI coding assistants’ real-world usability and how they fit into a developer’s workflow.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3D599E-C661-732A-FDE7-E6139255E0C7}"/>
              </a:ext>
            </a:extLst>
          </p:cNvPr>
          <p:cNvSpPr/>
          <p:nvPr/>
        </p:nvSpPr>
        <p:spPr>
          <a:xfrm>
            <a:off x="503583" y="2831252"/>
            <a:ext cx="8136833" cy="1821711"/>
          </a:xfrm>
          <a:prstGeom prst="rect">
            <a:avLst/>
          </a:prstGeom>
          <a:noFill/>
          <a:ln w="19050">
            <a:solidFill>
              <a:srgbClr val="D28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412B458-EA32-CAEB-1499-8ECB57D3AD09}"/>
              </a:ext>
            </a:extLst>
          </p:cNvPr>
          <p:cNvSpPr/>
          <p:nvPr/>
        </p:nvSpPr>
        <p:spPr>
          <a:xfrm>
            <a:off x="3760416" y="2645197"/>
            <a:ext cx="1688979" cy="313780"/>
          </a:xfrm>
          <a:prstGeom prst="roundRect">
            <a:avLst/>
          </a:prstGeom>
          <a:solidFill>
            <a:srgbClr val="D28A01"/>
          </a:solidFill>
          <a:ln>
            <a:solidFill>
              <a:srgbClr val="D28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37BD97-16CE-F857-7138-23B32CEC287F}"/>
              </a:ext>
            </a:extLst>
          </p:cNvPr>
          <p:cNvSpPr txBox="1"/>
          <p:nvPr/>
        </p:nvSpPr>
        <p:spPr>
          <a:xfrm>
            <a:off x="536488" y="3002862"/>
            <a:ext cx="835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User study (N=24) comparing Copilot vs. VS Code’s IntelliSense across three Python tasks (easy/medium/hard).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41774-0039-64BD-09A8-95C6720175AA}"/>
              </a:ext>
            </a:extLst>
          </p:cNvPr>
          <p:cNvSpPr txBox="1"/>
          <p:nvPr/>
        </p:nvSpPr>
        <p:spPr>
          <a:xfrm>
            <a:off x="536488" y="3749798"/>
            <a:ext cx="8103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Measured task success, completion time, and subjective preferences.</a:t>
            </a:r>
          </a:p>
        </p:txBody>
      </p:sp>
    </p:spTree>
    <p:extLst>
      <p:ext uri="{BB962C8B-B14F-4D97-AF65-F5344CB8AC3E}">
        <p14:creationId xmlns:p14="http://schemas.microsoft.com/office/powerpoint/2010/main" val="337703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B4216-B97E-A152-AF73-36325683F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EBC7-8622-8C32-0057-5FF8A115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-109911"/>
            <a:ext cx="7490903" cy="913199"/>
          </a:xfrm>
        </p:spPr>
        <p:txBody>
          <a:bodyPr/>
          <a:lstStyle/>
          <a:p>
            <a:r>
              <a:rPr lang="en-US" dirty="0"/>
              <a:t>1. Expectation vs. Experience – Key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205F89-3C18-57CE-CAFA-BF3F3C2A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90F1E-8F9C-941F-AB41-A0C9A2572B93}"/>
              </a:ext>
            </a:extLst>
          </p:cNvPr>
          <p:cNvSpPr txBox="1"/>
          <p:nvPr/>
        </p:nvSpPr>
        <p:spPr>
          <a:xfrm>
            <a:off x="700576" y="1061788"/>
            <a:ext cx="7966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No significant boost</a:t>
            </a:r>
            <a:r>
              <a:rPr lang="en-US" sz="2000" dirty="0">
                <a:solidFill>
                  <a:srgbClr val="D28A01"/>
                </a:solidFill>
              </a:rPr>
              <a:t> </a:t>
            </a:r>
            <a:r>
              <a:rPr lang="en-US" sz="2000" dirty="0"/>
              <a:t>in completion time or success rate with Copilot vs. IntelliSense.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CC54D-83FC-20A2-F7B7-33A7C2AC2761}"/>
              </a:ext>
            </a:extLst>
          </p:cNvPr>
          <p:cNvSpPr txBox="1"/>
          <p:nvPr/>
        </p:nvSpPr>
        <p:spPr>
          <a:xfrm>
            <a:off x="700576" y="1963152"/>
            <a:ext cx="7966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Strong preference</a:t>
            </a:r>
            <a:r>
              <a:rPr lang="en-US" sz="2000" dirty="0">
                <a:solidFill>
                  <a:srgbClr val="D28A01"/>
                </a:solidFill>
              </a:rPr>
              <a:t> </a:t>
            </a:r>
            <a:r>
              <a:rPr lang="en-US" sz="2000" dirty="0"/>
              <a:t>for Copilot (19/24), because 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a useful “jump-start” snippet instead of a blank editor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Cuts down on web searches for boilerplate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9003D-D5AF-EA14-7206-087D16401A88}"/>
              </a:ext>
            </a:extLst>
          </p:cNvPr>
          <p:cNvSpPr txBox="1"/>
          <p:nvPr/>
        </p:nvSpPr>
        <p:spPr>
          <a:xfrm>
            <a:off x="700576" y="3480070"/>
            <a:ext cx="7966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Usability hurdles</a:t>
            </a:r>
            <a:r>
              <a:rPr lang="en-US" sz="2000" dirty="0">
                <a:solidFill>
                  <a:srgbClr val="D28A01"/>
                </a:solidFill>
              </a:rPr>
              <a:t> </a:t>
            </a:r>
            <a:r>
              <a:rPr lang="en-US" sz="2000" dirty="0"/>
              <a:t>hinder effectiveness: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Difficult to </a:t>
            </a:r>
            <a:r>
              <a:rPr lang="en-US" sz="2000" b="1" dirty="0"/>
              <a:t>understand</a:t>
            </a:r>
            <a:r>
              <a:rPr lang="en-US" sz="2000" dirty="0"/>
              <a:t>, </a:t>
            </a:r>
            <a:r>
              <a:rPr lang="en-US" sz="2000" b="1" dirty="0"/>
              <a:t>debug,</a:t>
            </a:r>
            <a:r>
              <a:rPr lang="en-US" sz="2000" dirty="0"/>
              <a:t> and </a:t>
            </a:r>
            <a:r>
              <a:rPr lang="en-US" sz="2000" b="1" dirty="0"/>
              <a:t>edit</a:t>
            </a:r>
            <a:r>
              <a:rPr lang="en-US" sz="2000" dirty="0"/>
              <a:t> large AI-generated code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Cognitive overload when navigating multi-line suggestions</a:t>
            </a:r>
          </a:p>
        </p:txBody>
      </p:sp>
    </p:spTree>
    <p:extLst>
      <p:ext uri="{BB962C8B-B14F-4D97-AF65-F5344CB8AC3E}">
        <p14:creationId xmlns:p14="http://schemas.microsoft.com/office/powerpoint/2010/main" val="29546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3741-6A98-AF5C-82DB-FE0A8BBF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Evidence from GitHub Copilot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80420C-D8D4-02BB-9DF4-1F76D27C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4107B-5701-09E7-FB1E-0F8447119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91" y="877640"/>
            <a:ext cx="5070129" cy="2023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ED432-836F-6E14-64E3-5B69CCEFC2AB}"/>
              </a:ext>
            </a:extLst>
          </p:cNvPr>
          <p:cNvSpPr txBox="1"/>
          <p:nvPr/>
        </p:nvSpPr>
        <p:spPr>
          <a:xfrm>
            <a:off x="2691404" y="2955235"/>
            <a:ext cx="36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GitHub 2023</a:t>
            </a:r>
            <a:r>
              <a:rPr lang="en-US" dirty="0"/>
              <a:t>, Citations: 582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E8CCEC-2482-B467-38F5-4E54E7ADCDDA}"/>
              </a:ext>
            </a:extLst>
          </p:cNvPr>
          <p:cNvSpPr txBox="1"/>
          <p:nvPr/>
        </p:nvSpPr>
        <p:spPr>
          <a:xfrm>
            <a:off x="1505414" y="5143759"/>
            <a:ext cx="632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Peng, </a:t>
            </a:r>
            <a:r>
              <a:rPr lang="en-US" sz="1000" dirty="0" err="1"/>
              <a:t>Sida</a:t>
            </a:r>
            <a:r>
              <a:rPr lang="en-US" sz="1000" dirty="0"/>
              <a:t>, Eirini </a:t>
            </a:r>
            <a:r>
              <a:rPr lang="en-US" sz="1000" dirty="0" err="1"/>
              <a:t>Kalliamvakou</a:t>
            </a:r>
            <a:r>
              <a:rPr lang="en-US" sz="1000" dirty="0"/>
              <a:t>, Peter Cihon, and Mert Demirer. "The impact of ai on developer productivity: Evidence from </a:t>
            </a:r>
            <a:r>
              <a:rPr lang="en-US" sz="1000" dirty="0" err="1"/>
              <a:t>github</a:t>
            </a:r>
            <a:r>
              <a:rPr lang="en-US" sz="1000" dirty="0"/>
              <a:t> copilot." </a:t>
            </a:r>
            <a:r>
              <a:rPr lang="en-US" sz="1000" i="1" dirty="0"/>
              <a:t>arXiv preprint arXiv:2302.06590</a:t>
            </a:r>
            <a:r>
              <a:rPr lang="en-US" sz="1000" dirty="0"/>
              <a:t> (2023).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4B5AD-716A-5927-525B-63EDBF42AD25}"/>
              </a:ext>
            </a:extLst>
          </p:cNvPr>
          <p:cNvSpPr txBox="1"/>
          <p:nvPr/>
        </p:nvSpPr>
        <p:spPr>
          <a:xfrm>
            <a:off x="198159" y="3493638"/>
            <a:ext cx="8974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Experimental Design</a:t>
            </a:r>
            <a:endParaRPr lang="en-US" dirty="0">
              <a:solidFill>
                <a:srgbClr val="D28A01"/>
              </a:solidFill>
            </a:endParaRPr>
          </a:p>
          <a:p>
            <a:r>
              <a:rPr lang="en-US" dirty="0"/>
              <a:t>• Controlled trial (N=95) on Upwork</a:t>
            </a:r>
          </a:p>
          <a:p>
            <a:r>
              <a:rPr lang="en-US" dirty="0"/>
              <a:t>• Task: Implement an HTTP server in JavaScript as fast as possible</a:t>
            </a:r>
          </a:p>
          <a:p>
            <a:r>
              <a:rPr lang="en-US" dirty="0"/>
              <a:t>• Treatment group used Copilot; control group used only web search/Stack Overflow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1E2D7F-B8A3-CA64-4679-D60F767BF682}"/>
              </a:ext>
            </a:extLst>
          </p:cNvPr>
          <p:cNvSpPr txBox="1"/>
          <p:nvPr/>
        </p:nvSpPr>
        <p:spPr>
          <a:xfrm>
            <a:off x="169985" y="3979940"/>
            <a:ext cx="897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Research Question: </a:t>
            </a:r>
            <a:r>
              <a:rPr lang="en-US" dirty="0"/>
              <a:t>How much can GitHub Copilot boost professional developers’ productivity?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AC74AD-7CD7-C01B-DFBD-E6FF9CD7C859}"/>
              </a:ext>
            </a:extLst>
          </p:cNvPr>
          <p:cNvSpPr txBox="1"/>
          <p:nvPr/>
        </p:nvSpPr>
        <p:spPr>
          <a:xfrm>
            <a:off x="643568" y="4198454"/>
            <a:ext cx="771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Findings: </a:t>
            </a:r>
            <a:r>
              <a:rPr lang="en-US" sz="2000" b="1" dirty="0"/>
              <a:t>55.8% faster task completion with Copilot</a:t>
            </a:r>
          </a:p>
        </p:txBody>
      </p:sp>
    </p:spTree>
    <p:extLst>
      <p:ext uri="{BB962C8B-B14F-4D97-AF65-F5344CB8AC3E}">
        <p14:creationId xmlns:p14="http://schemas.microsoft.com/office/powerpoint/2010/main" val="25964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A734-F602-5A66-FFCE-4FC67BF2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Grounded Copilot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45FBC0-F725-BD1B-6B47-78FFAFD1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14695-1C58-3D87-0060-56DC54EC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1066800"/>
            <a:ext cx="7289800" cy="179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F25ED-EA16-67A2-8862-5BF58A91F89F}"/>
              </a:ext>
            </a:extLst>
          </p:cNvPr>
          <p:cNvSpPr txBox="1"/>
          <p:nvPr/>
        </p:nvSpPr>
        <p:spPr>
          <a:xfrm>
            <a:off x="574288" y="2939711"/>
            <a:ext cx="7995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Interactions</a:t>
            </a:r>
            <a:r>
              <a:rPr lang="en-US" sz="2000" dirty="0"/>
              <a:t> with programming assistants are </a:t>
            </a:r>
            <a:r>
              <a:rPr lang="en-US" sz="2000" b="1" dirty="0">
                <a:solidFill>
                  <a:srgbClr val="D28A01"/>
                </a:solidFill>
              </a:rPr>
              <a:t>bimodal</a:t>
            </a:r>
            <a:r>
              <a:rPr lang="en-US" sz="2000" dirty="0"/>
              <a:t>: </a:t>
            </a:r>
          </a:p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b="1" dirty="0">
                <a:solidFill>
                  <a:srgbClr val="D28A01"/>
                </a:solidFill>
              </a:rPr>
              <a:t>acceleration mode</a:t>
            </a:r>
            <a:r>
              <a:rPr lang="en-US" sz="2000" dirty="0"/>
              <a:t>, the programmer knows what to do next and uses Copilot to get there faster; </a:t>
            </a:r>
          </a:p>
          <a:p>
            <a:r>
              <a:rPr lang="en-US" sz="2000" dirty="0"/>
              <a:t>In </a:t>
            </a:r>
            <a:r>
              <a:rPr lang="en-US" sz="2000" b="1" dirty="0">
                <a:solidFill>
                  <a:srgbClr val="D28A01"/>
                </a:solidFill>
              </a:rPr>
              <a:t>exploration mode</a:t>
            </a:r>
            <a:r>
              <a:rPr lang="en-US" sz="2000" dirty="0"/>
              <a:t>, the programmer is unsure how to proceed and uses Copilot to explore their options.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82CE7-64F5-4F7F-B33A-0D9E8ECF6E86}"/>
              </a:ext>
            </a:extLst>
          </p:cNvPr>
          <p:cNvSpPr txBox="1"/>
          <p:nvPr/>
        </p:nvSpPr>
        <p:spPr>
          <a:xfrm>
            <a:off x="1628078" y="4960914"/>
            <a:ext cx="6281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Barke, Shraddha, Michael B. James, and Nadia </a:t>
            </a:r>
            <a:r>
              <a:rPr lang="en-US" sz="1000" dirty="0" err="1"/>
              <a:t>Polikarpova</a:t>
            </a:r>
            <a:r>
              <a:rPr lang="en-US" sz="1000" dirty="0"/>
              <a:t>. "Grounded copilot: How programmers interact with code-generating models." </a:t>
            </a:r>
            <a:r>
              <a:rPr lang="en-US" sz="1000" i="1" dirty="0"/>
              <a:t>Proceedings of the ACM on Programming Languages</a:t>
            </a:r>
            <a:r>
              <a:rPr lang="en-US" sz="1000" dirty="0"/>
              <a:t> 7, no. OOPSLA1 (2023): 85-111.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DD8F6-E48E-414C-7CF6-C96D530DF5F3}"/>
              </a:ext>
            </a:extLst>
          </p:cNvPr>
          <p:cNvSpPr txBox="1"/>
          <p:nvPr/>
        </p:nvSpPr>
        <p:spPr>
          <a:xfrm>
            <a:off x="5367277" y="2100755"/>
            <a:ext cx="377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OOPSLA 2023 </a:t>
            </a:r>
            <a:r>
              <a:rPr lang="en-US" dirty="0"/>
              <a:t>Citations: 458</a:t>
            </a:r>
          </a:p>
        </p:txBody>
      </p:sp>
    </p:spTree>
    <p:extLst>
      <p:ext uri="{BB962C8B-B14F-4D97-AF65-F5344CB8AC3E}">
        <p14:creationId xmlns:p14="http://schemas.microsoft.com/office/powerpoint/2010/main" val="4279337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DF53-1229-925E-E297-CB61711D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Reading Between the 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1A04D7-83B4-DFD8-AC93-12A87BC2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ACF596-877B-4D4B-1694-969D1805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3" y="787007"/>
            <a:ext cx="4353149" cy="4286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64BE28-F965-A04B-B285-E2F6A8002B77}"/>
              </a:ext>
            </a:extLst>
          </p:cNvPr>
          <p:cNvSpPr txBox="1"/>
          <p:nvPr/>
        </p:nvSpPr>
        <p:spPr>
          <a:xfrm>
            <a:off x="1483462" y="5079287"/>
            <a:ext cx="312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CHI</a:t>
            </a:r>
            <a:r>
              <a:rPr lang="zh-CN" altLang="en-US" b="1" dirty="0"/>
              <a:t> </a:t>
            </a:r>
            <a:r>
              <a:rPr lang="en-US" altLang="zh-CN" b="1" dirty="0"/>
              <a:t>2024 </a:t>
            </a:r>
            <a:r>
              <a:rPr lang="en-US" altLang="zh-CN" dirty="0"/>
              <a:t>Citations: 147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78B151-2341-CA85-9838-D16A197DDB65}"/>
              </a:ext>
            </a:extLst>
          </p:cNvPr>
          <p:cNvSpPr txBox="1"/>
          <p:nvPr/>
        </p:nvSpPr>
        <p:spPr>
          <a:xfrm>
            <a:off x="4446872" y="780904"/>
            <a:ext cx="46971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Goals</a:t>
            </a:r>
          </a:p>
          <a:p>
            <a:r>
              <a:rPr lang="en-US" dirty="0"/>
              <a:t>Introduce and validate CUPS (</a:t>
            </a:r>
            <a:r>
              <a:rPr lang="en-US" dirty="0" err="1"/>
              <a:t>CodeRec</a:t>
            </a:r>
            <a:r>
              <a:rPr lang="en-US" dirty="0"/>
              <a:t> User Programming States), a fine-grained taxonomy and behavioral model of how developers interact with AI code recommendation tools (e.g., Copilot). 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841F0-9183-78E6-CC9F-F1D4965C272E}"/>
              </a:ext>
            </a:extLst>
          </p:cNvPr>
          <p:cNvSpPr txBox="1"/>
          <p:nvPr/>
        </p:nvSpPr>
        <p:spPr>
          <a:xfrm>
            <a:off x="4446872" y="2812229"/>
            <a:ext cx="44564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Method</a:t>
            </a:r>
          </a:p>
          <a:p>
            <a:r>
              <a:rPr lang="en-US" b="1" dirty="0"/>
              <a:t>Grounded-theory labeling</a:t>
            </a:r>
            <a:r>
              <a:rPr lang="en-US" dirty="0"/>
              <a:t>: 21 programmers retroactively annotate 3,137 “telemetry segments” of their real Copilot sessions</a:t>
            </a:r>
          </a:p>
          <a:p>
            <a:r>
              <a:rPr lang="en-US" b="1" dirty="0"/>
              <a:t>CUPS taxonomy</a:t>
            </a:r>
            <a:r>
              <a:rPr lang="en-US" dirty="0"/>
              <a:t> defines 12 states (e.g., </a:t>
            </a:r>
            <a:r>
              <a:rPr lang="en-US" i="1" dirty="0"/>
              <a:t>Prompt Crafting, Verifying Suggestion, Writing New Functionality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BB66B-FF3F-0981-4007-0FFF51C94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85" y="967053"/>
            <a:ext cx="4112518" cy="392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2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5AF90-ACD7-A426-E096-4AE46D2AA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3B64-96DC-84F7-C220-B800EC72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-109911"/>
            <a:ext cx="7562465" cy="913199"/>
          </a:xfrm>
        </p:spPr>
        <p:txBody>
          <a:bodyPr/>
          <a:lstStyle/>
          <a:p>
            <a:r>
              <a:rPr lang="en-US" dirty="0"/>
              <a:t>4. Reading Between the Lines – Key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59312-B7AC-17C5-5918-F05BD1B3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E6767-D1A4-397D-1868-8A35572041C4}"/>
              </a:ext>
            </a:extLst>
          </p:cNvPr>
          <p:cNvSpPr txBox="1"/>
          <p:nvPr/>
        </p:nvSpPr>
        <p:spPr>
          <a:xfrm>
            <a:off x="4556297" y="1151986"/>
            <a:ext cx="4587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Verification dominates</a:t>
            </a:r>
            <a:r>
              <a:rPr lang="en-US" dirty="0">
                <a:solidFill>
                  <a:srgbClr val="D28A01"/>
                </a:solidFill>
              </a:rPr>
              <a:t>: </a:t>
            </a:r>
            <a:r>
              <a:rPr lang="en-US" dirty="0"/>
              <a:t>“Thinking/Verifying Suggestion” alone consumes </a:t>
            </a:r>
            <a:r>
              <a:rPr lang="en-US" b="1" dirty="0"/>
              <a:t>22.4%</a:t>
            </a:r>
            <a:r>
              <a:rPr lang="en-US" dirty="0"/>
              <a:t> of session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6407C7-2E42-E874-CF53-56FE658C375A}"/>
              </a:ext>
            </a:extLst>
          </p:cNvPr>
          <p:cNvSpPr txBox="1"/>
          <p:nvPr/>
        </p:nvSpPr>
        <p:spPr>
          <a:xfrm>
            <a:off x="4578077" y="3683421"/>
            <a:ext cx="4565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Deferred verification</a:t>
            </a:r>
            <a:r>
              <a:rPr lang="en-US" dirty="0">
                <a:solidFill>
                  <a:srgbClr val="D28A01"/>
                </a:solidFill>
              </a:rPr>
              <a:t> </a:t>
            </a:r>
            <a:r>
              <a:rPr lang="en-US" dirty="0"/>
              <a:t>is common: many acceptances are immediately followed by post-accept reviews, inflating true acceptance costs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D352E-5FC8-3F3A-A71C-0C306E59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3" y="1034865"/>
            <a:ext cx="4112518" cy="39260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B4A2F0-777E-B31B-C7A0-09F9D8AC3EE1}"/>
              </a:ext>
            </a:extLst>
          </p:cNvPr>
          <p:cNvSpPr txBox="1"/>
          <p:nvPr/>
        </p:nvSpPr>
        <p:spPr>
          <a:xfrm>
            <a:off x="4556297" y="2279204"/>
            <a:ext cx="4587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Half the session</a:t>
            </a:r>
            <a:r>
              <a:rPr lang="en-US" dirty="0">
                <a:solidFill>
                  <a:srgbClr val="D28A01"/>
                </a:solidFill>
              </a:rPr>
              <a:t> </a:t>
            </a:r>
            <a:r>
              <a:rPr lang="en-US" dirty="0"/>
              <a:t>(51.5%) was spent in Copilot-specific states (prompting, deferring, waiting, editing suggestions)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8085F-678B-F4BE-56B7-CA84FC9AE5F8}"/>
              </a:ext>
            </a:extLst>
          </p:cNvPr>
          <p:cNvSpPr txBox="1"/>
          <p:nvPr/>
        </p:nvSpPr>
        <p:spPr>
          <a:xfrm>
            <a:off x="1633491" y="4989871"/>
            <a:ext cx="60989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Mozannar</a:t>
            </a:r>
            <a:r>
              <a:rPr lang="en-US" sz="1000" dirty="0"/>
              <a:t>, Hussein, Gagan Bansal, Adam Fourney, and Eric Horvitz. "Reading between the lines: Modeling user behavior and costs in AI-assisted programming." In </a:t>
            </a:r>
            <a:r>
              <a:rPr lang="en-US" sz="1000" i="1" dirty="0"/>
              <a:t>Proceedings of the 2024 CHI Conference on Human Factors in Computing Systems</a:t>
            </a:r>
            <a:r>
              <a:rPr lang="en-US" sz="1000" dirty="0"/>
              <a:t>, pp. 1-16. 2024.</a:t>
            </a:r>
          </a:p>
        </p:txBody>
      </p:sp>
    </p:spTree>
    <p:extLst>
      <p:ext uri="{BB962C8B-B14F-4D97-AF65-F5344CB8AC3E}">
        <p14:creationId xmlns:p14="http://schemas.microsoft.com/office/powerpoint/2010/main" val="42918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8411-05C9-7B7D-127F-22052C2C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 Large-Scale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9A1AA-C555-AC6E-BEFD-11D5E8EE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ABAFA-4BCD-FB54-D01D-15565506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75356"/>
            <a:ext cx="7772400" cy="16970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2AE99A-4EA7-CC82-2539-A4058D642665}"/>
              </a:ext>
            </a:extLst>
          </p:cNvPr>
          <p:cNvSpPr txBox="1"/>
          <p:nvPr/>
        </p:nvSpPr>
        <p:spPr>
          <a:xfrm>
            <a:off x="1563130" y="4989871"/>
            <a:ext cx="601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Liang, Jenny T., </a:t>
            </a:r>
            <a:r>
              <a:rPr lang="en-US" sz="1000" dirty="0" err="1"/>
              <a:t>Chenyang</a:t>
            </a:r>
            <a:r>
              <a:rPr lang="en-US" sz="1000" dirty="0"/>
              <a:t> Yang, and Brad A. Myers. "A large-scale survey on the usability of ai programming assistants: Successes and challenges." In </a:t>
            </a:r>
            <a:r>
              <a:rPr lang="en-US" sz="1000" i="1" dirty="0"/>
              <a:t>Proceedings of the 46th IEEE/ACM international conference on software engineering</a:t>
            </a:r>
            <a:r>
              <a:rPr lang="en-US" sz="1000" dirty="0"/>
              <a:t>, pp. 1-13. 2024.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C3258A-9639-938A-80CD-2CF3D043715B}"/>
              </a:ext>
            </a:extLst>
          </p:cNvPr>
          <p:cNvSpPr txBox="1"/>
          <p:nvPr/>
        </p:nvSpPr>
        <p:spPr>
          <a:xfrm>
            <a:off x="395416" y="2649716"/>
            <a:ext cx="8353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Core Goal</a:t>
            </a:r>
            <a:endParaRPr lang="en-US" sz="2000" dirty="0">
              <a:solidFill>
                <a:srgbClr val="D28A01"/>
              </a:solidFill>
            </a:endParaRPr>
          </a:p>
          <a:p>
            <a:r>
              <a:rPr lang="en-US" dirty="0"/>
              <a:t>Understand, at scale, </a:t>
            </a:r>
            <a:r>
              <a:rPr lang="en-US" b="1" dirty="0"/>
              <a:t>why</a:t>
            </a:r>
            <a:r>
              <a:rPr lang="en-US" dirty="0"/>
              <a:t> developers choose (or avoid) AI programming assistants and </a:t>
            </a:r>
            <a:r>
              <a:rPr lang="en-US" b="1" dirty="0"/>
              <a:t>what</a:t>
            </a:r>
            <a:r>
              <a:rPr lang="en-US" dirty="0"/>
              <a:t> usability challenges they face 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E67EA-421B-CA29-8060-11CF5D3AE803}"/>
              </a:ext>
            </a:extLst>
          </p:cNvPr>
          <p:cNvSpPr txBox="1"/>
          <p:nvPr/>
        </p:nvSpPr>
        <p:spPr>
          <a:xfrm>
            <a:off x="395416" y="3758765"/>
            <a:ext cx="835316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Method</a:t>
            </a:r>
            <a:endParaRPr lang="en-US" sz="2000" dirty="0">
              <a:solidFill>
                <a:srgbClr val="D28A01"/>
              </a:solidFill>
            </a:endParaRPr>
          </a:p>
          <a:p>
            <a:r>
              <a:rPr lang="en-US" dirty="0"/>
              <a:t>Surveyed </a:t>
            </a:r>
            <a:r>
              <a:rPr lang="en-US" b="1" dirty="0"/>
              <a:t>410</a:t>
            </a:r>
            <a:r>
              <a:rPr lang="en-US" dirty="0"/>
              <a:t> real-world developers across Copilot, </a:t>
            </a:r>
            <a:r>
              <a:rPr lang="en-US" dirty="0" err="1"/>
              <a:t>Tabnine</a:t>
            </a:r>
            <a:r>
              <a:rPr lang="en-US" dirty="0"/>
              <a:t>, ChatGPT, </a:t>
            </a:r>
            <a:r>
              <a:rPr lang="en-US" dirty="0" err="1"/>
              <a:t>CodeWhisperer</a:t>
            </a:r>
            <a:r>
              <a:rPr lang="en-US" dirty="0"/>
              <a:t>, etc., combining quantitative rankings and open-ended 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3CF1A-B847-B6EA-9014-AC1796E89D17}"/>
              </a:ext>
            </a:extLst>
          </p:cNvPr>
          <p:cNvSpPr txBox="1"/>
          <p:nvPr/>
        </p:nvSpPr>
        <p:spPr>
          <a:xfrm>
            <a:off x="3108298" y="2442706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ICSE</a:t>
            </a:r>
            <a:r>
              <a:rPr lang="en-US" b="1" dirty="0"/>
              <a:t> 24 </a:t>
            </a:r>
            <a:r>
              <a:rPr lang="en-US" dirty="0"/>
              <a:t>Citations: 197</a:t>
            </a:r>
          </a:p>
        </p:txBody>
      </p:sp>
    </p:spTree>
    <p:extLst>
      <p:ext uri="{BB962C8B-B14F-4D97-AF65-F5344CB8AC3E}">
        <p14:creationId xmlns:p14="http://schemas.microsoft.com/office/powerpoint/2010/main" val="18745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101D-1653-9144-5E43-36BDA6BB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-109911"/>
            <a:ext cx="7739171" cy="913199"/>
          </a:xfrm>
        </p:spPr>
        <p:txBody>
          <a:bodyPr/>
          <a:lstStyle/>
          <a:p>
            <a:r>
              <a:rPr lang="en-US" dirty="0"/>
              <a:t>Integrated Development Environment (IDE)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65A9E-39E9-7893-7D64-F1237872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DE9F6-D867-9C44-5A00-66BAC60D7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256" y="3019784"/>
            <a:ext cx="1291487" cy="12914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843730-9EF3-AEAE-A782-31D0350F9F32}"/>
              </a:ext>
            </a:extLst>
          </p:cNvPr>
          <p:cNvSpPr txBox="1"/>
          <p:nvPr/>
        </p:nvSpPr>
        <p:spPr>
          <a:xfrm>
            <a:off x="889372" y="1940636"/>
            <a:ext cx="766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What IDE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do you currently use?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471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4026E-7F33-06D0-42CC-973BEACE2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B040-4040-0C89-5C6A-0CAD46036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 Large-Scale Survey</a:t>
            </a:r>
            <a:r>
              <a:rPr lang="zh-CN" altLang="en-US" dirty="0"/>
              <a:t> </a:t>
            </a:r>
            <a:r>
              <a:rPr lang="en-US" dirty="0"/>
              <a:t>– Key Findings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4412B-6986-963F-8BB3-AA8A56DA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4CB18-CFA8-5D1F-6C12-B6E45BE664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4466"/>
          <a:stretch>
            <a:fillRect/>
          </a:stretch>
        </p:blipFill>
        <p:spPr>
          <a:xfrm>
            <a:off x="0" y="813028"/>
            <a:ext cx="4572000" cy="21625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DE02A3-2298-FBFC-33CB-51379DA6DC3E}"/>
              </a:ext>
            </a:extLst>
          </p:cNvPr>
          <p:cNvSpPr txBox="1"/>
          <p:nvPr/>
        </p:nvSpPr>
        <p:spPr>
          <a:xfrm>
            <a:off x="1563130" y="4989871"/>
            <a:ext cx="6017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Liang, Jenny T., </a:t>
            </a:r>
            <a:r>
              <a:rPr lang="en-US" sz="1000" dirty="0" err="1"/>
              <a:t>Chenyang</a:t>
            </a:r>
            <a:r>
              <a:rPr lang="en-US" sz="1000" dirty="0"/>
              <a:t> Yang, and Brad A. Myers. "A large-scale survey on the usability of ai programming assistants: Successes and challenges." In </a:t>
            </a:r>
            <a:r>
              <a:rPr lang="en-US" sz="1000" i="1" dirty="0"/>
              <a:t>Proceedings of the 46th IEEE/ACM international conference on software engineering</a:t>
            </a:r>
            <a:r>
              <a:rPr lang="en-US" sz="1000" dirty="0"/>
              <a:t>, pp. 1-13. 2024.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60BAB-58D8-DB5B-89A4-97AFF318167F}"/>
              </a:ext>
            </a:extLst>
          </p:cNvPr>
          <p:cNvSpPr txBox="1"/>
          <p:nvPr/>
        </p:nvSpPr>
        <p:spPr>
          <a:xfrm>
            <a:off x="4893274" y="1017153"/>
            <a:ext cx="4250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Motivation for using</a:t>
            </a:r>
            <a:endParaRPr lang="en-US" dirty="0">
              <a:solidFill>
                <a:srgbClr val="D28A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Autocomplete &amp; keystroke reduction</a:t>
            </a:r>
            <a:r>
              <a:rPr lang="en-US" dirty="0"/>
              <a:t> (86%)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Speed up tasks</a:t>
            </a:r>
            <a:r>
              <a:rPr lang="en-US" dirty="0"/>
              <a:t> (76%)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Recall syntax without web search</a:t>
            </a:r>
            <a:r>
              <a:rPr lang="en-US" dirty="0"/>
              <a:t> (68%)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94F66-6279-FF9E-3836-B33ABDED61FE}"/>
              </a:ext>
            </a:extLst>
          </p:cNvPr>
          <p:cNvSpPr txBox="1"/>
          <p:nvPr/>
        </p:nvSpPr>
        <p:spPr>
          <a:xfrm>
            <a:off x="4893276" y="3142011"/>
            <a:ext cx="4250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Motivation for not using:</a:t>
            </a:r>
            <a:endParaRPr lang="en-US" dirty="0">
              <a:solidFill>
                <a:srgbClr val="D28A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Generated code </a:t>
            </a:r>
            <a:r>
              <a:rPr lang="en-US" b="1" dirty="0"/>
              <a:t>fails to meet requirements</a:t>
            </a:r>
            <a:r>
              <a:rPr lang="en-US" dirty="0"/>
              <a:t> (54%)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 to </a:t>
            </a:r>
            <a:r>
              <a:rPr lang="en-US" b="1" dirty="0"/>
              <a:t>control</a:t>
            </a:r>
            <a:r>
              <a:rPr lang="en-US" dirty="0"/>
              <a:t> what the tool outputs (48%)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89008-6586-A599-CC4A-CD4C2DF4A8CA}"/>
              </a:ext>
            </a:extLst>
          </p:cNvPr>
          <p:cNvSpPr txBox="1"/>
          <p:nvPr/>
        </p:nvSpPr>
        <p:spPr>
          <a:xfrm>
            <a:off x="0" y="3026053"/>
            <a:ext cx="4893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Top usability issues</a:t>
            </a:r>
            <a:endParaRPr lang="en-US" dirty="0">
              <a:solidFill>
                <a:srgbClr val="D28A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 input led to this suggestion?</a:t>
            </a:r>
            <a:r>
              <a:rPr lang="en-US" dirty="0"/>
              <a:t> (30% often)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Giving up and rewriting</a:t>
            </a:r>
            <a:r>
              <a:rPr lang="en-US" dirty="0"/>
              <a:t> tool-generated code (28%)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Code generation tool’s suggestions </a:t>
            </a:r>
            <a:r>
              <a:rPr lang="en-US" b="1" dirty="0"/>
              <a:t>are too distracting </a:t>
            </a:r>
            <a:r>
              <a:rPr lang="en-US" dirty="0"/>
              <a:t>(23% often) </a:t>
            </a:r>
          </a:p>
          <a:p>
            <a:endParaRPr lang="en-US" dirty="0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33681D84-4EE8-8AD2-C932-3F12182C8EE3}"/>
              </a:ext>
            </a:extLst>
          </p:cNvPr>
          <p:cNvCxnSpPr>
            <a:endCxn id="6" idx="1"/>
          </p:cNvCxnSpPr>
          <p:nvPr/>
        </p:nvCxnSpPr>
        <p:spPr>
          <a:xfrm>
            <a:off x="3645243" y="1272746"/>
            <a:ext cx="1248031" cy="6215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DC2DDF9-EFB0-40E6-CDE0-0E49EA34E61E}"/>
              </a:ext>
            </a:extLst>
          </p:cNvPr>
          <p:cNvCxnSpPr>
            <a:endCxn id="8" idx="3"/>
          </p:cNvCxnSpPr>
          <p:nvPr/>
        </p:nvCxnSpPr>
        <p:spPr>
          <a:xfrm rot="16200000" flipH="1">
            <a:off x="2815525" y="2102463"/>
            <a:ext cx="2907469" cy="1248033"/>
          </a:xfrm>
          <a:prstGeom prst="curvedConnector4">
            <a:avLst>
              <a:gd name="adj1" fmla="val 17827"/>
              <a:gd name="adj2" fmla="val 836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27EC83BA-1411-6C02-E603-58E4C603A79E}"/>
              </a:ext>
            </a:extLst>
          </p:cNvPr>
          <p:cNvCxnSpPr/>
          <p:nvPr/>
        </p:nvCxnSpPr>
        <p:spPr>
          <a:xfrm rot="5400000">
            <a:off x="173164" y="2413131"/>
            <a:ext cx="1247695" cy="21006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17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8BC4-9E2C-6962-C0E7-ED9D9F97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-109911"/>
            <a:ext cx="7920468" cy="913199"/>
          </a:xfrm>
        </p:spPr>
        <p:txBody>
          <a:bodyPr/>
          <a:lstStyle/>
          <a:p>
            <a:r>
              <a:rPr lang="en-US" dirty="0"/>
              <a:t>6. Using AI-based coding assistants in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FF672-F270-7E74-E72C-151DCDC0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A3BA3C-744E-366C-EFE7-2AD4E98D0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84514"/>
            <a:ext cx="7772400" cy="14942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1C363-7DEC-6C89-BC2F-2A306BB2B698}"/>
              </a:ext>
            </a:extLst>
          </p:cNvPr>
          <p:cNvSpPr txBox="1"/>
          <p:nvPr/>
        </p:nvSpPr>
        <p:spPr>
          <a:xfrm>
            <a:off x="685800" y="2378807"/>
            <a:ext cx="8427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Core Goal</a:t>
            </a:r>
            <a:endParaRPr lang="en-US" dirty="0">
              <a:solidFill>
                <a:srgbClr val="D28A01"/>
              </a:solidFill>
            </a:endParaRPr>
          </a:p>
          <a:p>
            <a:r>
              <a:rPr lang="en-US" dirty="0"/>
              <a:t>Conduct a </a:t>
            </a:r>
            <a:r>
              <a:rPr lang="en-US" b="1" dirty="0"/>
              <a:t>large-scale survey</a:t>
            </a:r>
            <a:r>
              <a:rPr lang="en-US" dirty="0"/>
              <a:t> (N = 481) to map exactly </a:t>
            </a:r>
            <a:r>
              <a:rPr lang="en-US" b="1" dirty="0"/>
              <a:t>where</a:t>
            </a:r>
            <a:r>
              <a:rPr lang="en-US" dirty="0"/>
              <a:t>, </a:t>
            </a:r>
            <a:r>
              <a:rPr lang="en-US" b="1" dirty="0"/>
              <a:t>how</a:t>
            </a:r>
            <a:r>
              <a:rPr lang="en-US" dirty="0"/>
              <a:t>, and </a:t>
            </a:r>
            <a:r>
              <a:rPr lang="en-US" b="1" dirty="0"/>
              <a:t>why</a:t>
            </a:r>
            <a:r>
              <a:rPr lang="en-US" dirty="0"/>
              <a:t> developers use (or avoid) AI coding assistants across the full software development lifecycle 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9D8DD-1E63-F2AE-9D35-821CDEB87F69}"/>
              </a:ext>
            </a:extLst>
          </p:cNvPr>
          <p:cNvSpPr txBox="1"/>
          <p:nvPr/>
        </p:nvSpPr>
        <p:spPr>
          <a:xfrm>
            <a:off x="685800" y="3579136"/>
            <a:ext cx="8248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Five key activities and their stages:</a:t>
            </a:r>
            <a:endParaRPr lang="en-US" dirty="0"/>
          </a:p>
          <a:p>
            <a:r>
              <a:rPr lang="en-US" dirty="0"/>
              <a:t>(1) Implementing new features; (2) Writing tests; (3) Bug triaging; (4) Refactoring; (5) Writing natural-language artifacts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A2E15-3D07-F7D5-30F4-DC55B678EC45}"/>
              </a:ext>
            </a:extLst>
          </p:cNvPr>
          <p:cNvSpPr txBox="1"/>
          <p:nvPr/>
        </p:nvSpPr>
        <p:spPr>
          <a:xfrm>
            <a:off x="685800" y="3579136"/>
            <a:ext cx="82481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Main Findings:</a:t>
            </a:r>
          </a:p>
          <a:p>
            <a:r>
              <a:rPr lang="en-US" b="1" dirty="0"/>
              <a:t>Implementing new features </a:t>
            </a:r>
            <a:r>
              <a:rPr lang="en-US" dirty="0"/>
              <a:t>is the most </a:t>
            </a:r>
            <a:r>
              <a:rPr lang="en-US" b="1" dirty="0"/>
              <a:t>enjoyable</a:t>
            </a:r>
            <a:r>
              <a:rPr lang="en-US" dirty="0"/>
              <a:t> and the least likely to be delegated to an assistant, while </a:t>
            </a:r>
            <a:r>
              <a:rPr lang="en-US" b="1" dirty="0"/>
              <a:t>writing tests and writing natural-language artifacts</a:t>
            </a:r>
            <a:r>
              <a:rPr lang="en-US" dirty="0"/>
              <a:t> are the most </a:t>
            </a:r>
            <a:r>
              <a:rPr lang="en-US" b="1" dirty="0"/>
              <a:t>unpleasant</a:t>
            </a:r>
            <a:r>
              <a:rPr lang="en-US" dirty="0"/>
              <a:t> and the most likely to be delegated.</a:t>
            </a:r>
          </a:p>
        </p:txBody>
      </p:sp>
    </p:spTree>
    <p:extLst>
      <p:ext uri="{BB962C8B-B14F-4D97-AF65-F5344CB8AC3E}">
        <p14:creationId xmlns:p14="http://schemas.microsoft.com/office/powerpoint/2010/main" val="392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1ECA7-8ECA-8794-BDC5-CF0CE782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Problems, Causes and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BAF7C-FA7C-DE3C-CA95-73A73463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457F8-2FA9-15A6-80A6-9B3D4E888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35" y="853974"/>
            <a:ext cx="6795530" cy="1739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E0CD0-68C6-C215-8C3F-80D2EC6D2501}"/>
              </a:ext>
            </a:extLst>
          </p:cNvPr>
          <p:cNvSpPr txBox="1"/>
          <p:nvPr/>
        </p:nvSpPr>
        <p:spPr>
          <a:xfrm>
            <a:off x="409230" y="2849533"/>
            <a:ext cx="8325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Core goal</a:t>
            </a:r>
            <a:r>
              <a:rPr lang="en-US" dirty="0"/>
              <a:t>: Systematically characterize the real-world problems, their root causes, and practical solutions encountered by developers using GitHub Copilot as an “AI pair programmer.” 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5D1C2-FB5C-04B8-BAAF-52E55645ED47}"/>
              </a:ext>
            </a:extLst>
          </p:cNvPr>
          <p:cNvSpPr txBox="1"/>
          <p:nvPr/>
        </p:nvSpPr>
        <p:spPr>
          <a:xfrm>
            <a:off x="409230" y="3921762"/>
            <a:ext cx="8325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Data sources</a:t>
            </a:r>
            <a:r>
              <a:rPr lang="en-US" dirty="0"/>
              <a:t>: 473 GitHub Issues, 706 GitHub Discussions, and 142 Stack Overflow posts, qualitatively analyzed via grounded coding into taxonomies of problems, causes, and fixes.  </a:t>
            </a:r>
          </a:p>
        </p:txBody>
      </p:sp>
    </p:spTree>
    <p:extLst>
      <p:ext uri="{BB962C8B-B14F-4D97-AF65-F5344CB8AC3E}">
        <p14:creationId xmlns:p14="http://schemas.microsoft.com/office/powerpoint/2010/main" val="3606953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D2F8-58BB-BC15-6B85-0CB28832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Problems, Causes and Solutions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FA457-78BF-51EC-AE8E-64F90213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AE693-1913-EC52-3BE5-916118C65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13" y="806451"/>
            <a:ext cx="7951573" cy="410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8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A1C9F-004E-6636-762A-60D7C48A5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MULogo">
            <a:extLst>
              <a:ext uri="{FF2B5EF4-FFF2-40B4-BE49-F238E27FC236}">
                <a16:creationId xmlns:a16="http://schemas.microsoft.com/office/drawing/2014/main" id="{E62B8C8E-401A-6862-0EBB-0FE39891A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9" y="128299"/>
            <a:ext cx="2014546" cy="8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85595A-4217-D226-3656-0BD791B6133A}"/>
              </a:ext>
            </a:extLst>
          </p:cNvPr>
          <p:cNvCxnSpPr>
            <a:cxnSpLocks/>
          </p:cNvCxnSpPr>
          <p:nvPr/>
        </p:nvCxnSpPr>
        <p:spPr>
          <a:xfrm>
            <a:off x="0" y="1197944"/>
            <a:ext cx="9144000" cy="0"/>
          </a:xfrm>
          <a:prstGeom prst="line">
            <a:avLst/>
          </a:prstGeom>
          <a:ln w="57150">
            <a:solidFill>
              <a:srgbClr val="D28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EE95AB5-E7C2-7641-3521-61C87EE2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20" y="2132737"/>
            <a:ext cx="8470760" cy="1754326"/>
          </a:xfrm>
        </p:spPr>
        <p:txBody>
          <a:bodyPr/>
          <a:lstStyle/>
          <a:p>
            <a:r>
              <a:rPr lang="en-SG" sz="3600" dirty="0">
                <a:solidFill>
                  <a:srgbClr val="33339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"My productivity is boosted, but ..." </a:t>
            </a:r>
            <a:br>
              <a:rPr lang="en-SG" sz="3600" dirty="0">
                <a:solidFill>
                  <a:srgbClr val="33339B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SG" sz="3600" dirty="0">
                <a:solidFill>
                  <a:srgbClr val="33339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Demystifying Users’ Perception on </a:t>
            </a:r>
            <a:br>
              <a:rPr lang="en-SG" sz="3600" dirty="0">
                <a:solidFill>
                  <a:srgbClr val="33339B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SG" sz="3600" dirty="0">
                <a:solidFill>
                  <a:srgbClr val="33339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AI Coding Assistants</a:t>
            </a:r>
            <a:endParaRPr lang="en-US" sz="3600" dirty="0">
              <a:solidFill>
                <a:srgbClr val="33339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ADD35E-A0FA-13BA-FD05-57025E2CEC9A}"/>
              </a:ext>
            </a:extLst>
          </p:cNvPr>
          <p:cNvSpPr txBox="1">
            <a:spLocks/>
          </p:cNvSpPr>
          <p:nvPr/>
        </p:nvSpPr>
        <p:spPr bwMode="auto">
          <a:xfrm>
            <a:off x="1646324" y="4274760"/>
            <a:ext cx="5851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67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5pPr>
            <a:lvl6pPr marL="380982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6pPr>
            <a:lvl7pPr marL="761962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7pPr>
            <a:lvl8pPr marL="114294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8pPr>
            <a:lvl9pPr marL="15239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SG" sz="2400" kern="0" dirty="0"/>
              <a:t>Under Submission</a:t>
            </a:r>
            <a:endParaRPr lang="en-SG" sz="1800" kern="0" dirty="0"/>
          </a:p>
        </p:txBody>
      </p:sp>
      <p:sp>
        <p:nvSpPr>
          <p:cNvPr id="2" name="AutoShape 2" descr="The University of Sydney Vector Logo - Download Free SVG Icon |  Worldvectorlogo">
            <a:extLst>
              <a:ext uri="{FF2B5EF4-FFF2-40B4-BE49-F238E27FC236}">
                <a16:creationId xmlns:a16="http://schemas.microsoft.com/office/drawing/2014/main" id="{F0F508B1-7A4E-4F91-62A2-2649632EB3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A green and white logo&#10;&#10;AI-generated content may be incorrect.">
            <a:extLst>
              <a:ext uri="{FF2B5EF4-FFF2-40B4-BE49-F238E27FC236}">
                <a16:creationId xmlns:a16="http://schemas.microsoft.com/office/drawing/2014/main" id="{26B6E0D6-D88A-730C-1836-00F522518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2570" y="141623"/>
            <a:ext cx="2852279" cy="8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293A-ABC5-3681-644A-D921CD4B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5" y="-109911"/>
            <a:ext cx="7567246" cy="913199"/>
          </a:xfrm>
        </p:spPr>
        <p:txBody>
          <a:bodyPr/>
          <a:lstStyle/>
          <a:p>
            <a:r>
              <a:rPr lang="en-US" dirty="0"/>
              <a:t>Integrated Development Environment (IDE)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9F92F6-42A7-0F49-B9E3-735B9AF8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42B69-BCE1-06A3-6F64-4F65741EF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32" y="803288"/>
            <a:ext cx="5658536" cy="4216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514C71-6280-3AD3-E438-F5D88369E06C}"/>
              </a:ext>
            </a:extLst>
          </p:cNvPr>
          <p:cNvSpPr txBox="1"/>
          <p:nvPr/>
        </p:nvSpPr>
        <p:spPr>
          <a:xfrm>
            <a:off x="2989291" y="5171620"/>
            <a:ext cx="3165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survey.stackoverflow.co</a:t>
            </a:r>
            <a:r>
              <a:rPr lang="en-US" sz="1200" dirty="0"/>
              <a:t>/2024/</a:t>
            </a:r>
          </a:p>
        </p:txBody>
      </p:sp>
    </p:spTree>
    <p:extLst>
      <p:ext uri="{BB962C8B-B14F-4D97-AF65-F5344CB8AC3E}">
        <p14:creationId xmlns:p14="http://schemas.microsoft.com/office/powerpoint/2010/main" val="91420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1440E-A51C-F0E5-4525-C171DDB8A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62C2-FF83-AE82-015C-A4B1D9A3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5" y="-109911"/>
            <a:ext cx="7567246" cy="913199"/>
          </a:xfrm>
        </p:spPr>
        <p:txBody>
          <a:bodyPr/>
          <a:lstStyle/>
          <a:p>
            <a:r>
              <a:rPr lang="en-US" dirty="0"/>
              <a:t>Integrated Development Environment (IDE)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C754B-59F3-C215-311D-C10DF5F8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FC69F-C864-10A8-06CB-B0B476AF7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7217"/>
            <a:ext cx="7772400" cy="3116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25E1D-DCC6-E49A-CFA4-B6027383AA03}"/>
              </a:ext>
            </a:extLst>
          </p:cNvPr>
          <p:cNvSpPr txBox="1"/>
          <p:nvPr/>
        </p:nvSpPr>
        <p:spPr>
          <a:xfrm>
            <a:off x="1845425" y="4347860"/>
            <a:ext cx="5453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73.6% of developers use VS Code as their primary IDE.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F6B43-CEB6-190E-A83F-33376E4D7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90" y="4347860"/>
            <a:ext cx="580820" cy="58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578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EB42-4F2A-4F45-C05B-2C27E1AB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Code Marketplace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96347-7CE7-EF1C-DB59-17DF2BC0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F9141-2B43-D884-3E74-5474145B1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884" y="831107"/>
            <a:ext cx="5786231" cy="3656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6F05FE-5DC1-1380-641B-D451A45D3679}"/>
              </a:ext>
            </a:extLst>
          </p:cNvPr>
          <p:cNvSpPr txBox="1"/>
          <p:nvPr/>
        </p:nvSpPr>
        <p:spPr>
          <a:xfrm>
            <a:off x="459057" y="4620204"/>
            <a:ext cx="840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Thousands of AI Coding assistants in the VS Code marketplace.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00A53-DFA7-395F-05CA-DEF8C426BE4D}"/>
              </a:ext>
            </a:extLst>
          </p:cNvPr>
          <p:cNvSpPr/>
          <p:nvPr/>
        </p:nvSpPr>
        <p:spPr>
          <a:xfrm>
            <a:off x="1678884" y="1654511"/>
            <a:ext cx="725649" cy="2420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8F84-9862-D1F7-373D-55745C54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Coding Assistant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A5FD6-24EE-1108-3C70-B4564894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1030" name="Picture 6" descr="Invest in Tabnine private stocks | OurCrowd.com">
            <a:extLst>
              <a:ext uri="{FF2B5EF4-FFF2-40B4-BE49-F238E27FC236}">
                <a16:creationId xmlns:a16="http://schemas.microsoft.com/office/drawing/2014/main" id="{F77EAE18-A8C4-6D04-945C-222F8B3D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57" y="1793665"/>
            <a:ext cx="3709255" cy="106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xplained | Everything you need to know about GitHub Copilot">
            <a:extLst>
              <a:ext uri="{FF2B5EF4-FFF2-40B4-BE49-F238E27FC236}">
                <a16:creationId xmlns:a16="http://schemas.microsoft.com/office/drawing/2014/main" id="{4C0945E4-95CF-1755-B7B1-4A8D76C0D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32845" r="31868" b="39609"/>
          <a:stretch>
            <a:fillRect/>
          </a:stretch>
        </p:blipFill>
        <p:spPr bwMode="auto">
          <a:xfrm>
            <a:off x="663191" y="856529"/>
            <a:ext cx="3908809" cy="141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ae - Collaborate with Intelligence">
            <a:extLst>
              <a:ext uri="{FF2B5EF4-FFF2-40B4-BE49-F238E27FC236}">
                <a16:creationId xmlns:a16="http://schemas.microsoft.com/office/drawing/2014/main" id="{45A5EFD9-5861-03CC-F9ED-7B25DAE8A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1" t="34563" r="24398" b="32700"/>
          <a:stretch>
            <a:fillRect/>
          </a:stretch>
        </p:blipFill>
        <p:spPr bwMode="auto">
          <a:xfrm>
            <a:off x="1654655" y="3071456"/>
            <a:ext cx="3213902" cy="10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ingma - Alibaba Cloud AI Coding Assistant">
            <a:extLst>
              <a:ext uri="{FF2B5EF4-FFF2-40B4-BE49-F238E27FC236}">
                <a16:creationId xmlns:a16="http://schemas.microsoft.com/office/drawing/2014/main" id="{C2B52864-CCB2-069B-718F-5A20F82A3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63" y="3356962"/>
            <a:ext cx="1592193" cy="159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74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4686-5C89-A924-5F92-1631CF08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the AI Coding Assistants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D2582-A2E5-B901-AC39-FB36D432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CE31D-D21B-64B7-7634-8BF8CCCB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006" b="47215"/>
          <a:stretch>
            <a:fillRect/>
          </a:stretch>
        </p:blipFill>
        <p:spPr>
          <a:xfrm>
            <a:off x="815008" y="2053987"/>
            <a:ext cx="7513983" cy="2016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00380-272E-FEE6-1AB6-3F0C626B9AA7}"/>
              </a:ext>
            </a:extLst>
          </p:cNvPr>
          <p:cNvSpPr txBox="1"/>
          <p:nvPr/>
        </p:nvSpPr>
        <p:spPr>
          <a:xfrm>
            <a:off x="1235786" y="4211183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66,053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2D43F-B8D0-294A-4EBF-7FE76FA3055D}"/>
              </a:ext>
            </a:extLst>
          </p:cNvPr>
          <p:cNvSpPr txBox="1"/>
          <p:nvPr/>
        </p:nvSpPr>
        <p:spPr>
          <a:xfrm>
            <a:off x="4528717" y="4211183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1,962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5AB6F-B714-CB19-BCB4-1A3D575E6443}"/>
              </a:ext>
            </a:extLst>
          </p:cNvPr>
          <p:cNvSpPr txBox="1"/>
          <p:nvPr/>
        </p:nvSpPr>
        <p:spPr>
          <a:xfrm>
            <a:off x="4776543" y="1216661"/>
            <a:ext cx="2739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96.37% precision 96.88% recall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23D9B-0A8F-1B74-EAE0-04955A0DD193}"/>
              </a:ext>
            </a:extLst>
          </p:cNvPr>
          <p:cNvSpPr txBox="1"/>
          <p:nvPr/>
        </p:nvSpPr>
        <p:spPr>
          <a:xfrm>
            <a:off x="6899605" y="4211183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1,085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5B1BED7-1FEA-A8A8-2A63-94ACDEC1326A}"/>
              </a:ext>
            </a:extLst>
          </p:cNvPr>
          <p:cNvSpPr/>
          <p:nvPr/>
        </p:nvSpPr>
        <p:spPr>
          <a:xfrm>
            <a:off x="4876800" y="1216661"/>
            <a:ext cx="2514600" cy="646331"/>
          </a:xfrm>
          <a:prstGeom prst="roundRect">
            <a:avLst/>
          </a:prstGeom>
          <a:noFill/>
          <a:ln>
            <a:solidFill>
              <a:srgbClr val="D28A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45A5C-065B-9D6E-8033-49CE5CFEC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DDCA-66E2-5FB8-785E-0AEDE368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-109911"/>
            <a:ext cx="7739171" cy="913199"/>
          </a:xfrm>
        </p:spPr>
        <p:txBody>
          <a:bodyPr/>
          <a:lstStyle/>
          <a:p>
            <a:r>
              <a:rPr lang="en-US" dirty="0"/>
              <a:t>Integrated Development Environment (IDE)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617E0C-B514-9777-7910-3956A6FE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2290" name="Picture 2" descr="Dev CPP - C and CPP IDE - Download and install on Windows | Microsoft Store">
            <a:extLst>
              <a:ext uri="{FF2B5EF4-FFF2-40B4-BE49-F238E27FC236}">
                <a16:creationId xmlns:a16="http://schemas.microsoft.com/office/drawing/2014/main" id="{5B2A7C89-5C1C-6885-14FF-EBDAA9009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9" t="23081" r="24487" b="24162"/>
          <a:stretch>
            <a:fillRect/>
          </a:stretch>
        </p:blipFill>
        <p:spPr bwMode="auto">
          <a:xfrm>
            <a:off x="6967245" y="3154749"/>
            <a:ext cx="1193549" cy="12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Top 7 VS Code Extensions">
            <a:extLst>
              <a:ext uri="{FF2B5EF4-FFF2-40B4-BE49-F238E27FC236}">
                <a16:creationId xmlns:a16="http://schemas.microsoft.com/office/drawing/2014/main" id="{BDA647BB-D20E-0B42-BC8B-4E8729186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4" y="1424288"/>
            <a:ext cx="3682170" cy="103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B5C14F61-5BB0-0EF7-78FF-BA0E461E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36" y="3256006"/>
            <a:ext cx="3924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Eclipse Logo PNG Transparent &amp; SVG Vector - Freebie Supply">
            <a:extLst>
              <a:ext uri="{FF2B5EF4-FFF2-40B4-BE49-F238E27FC236}">
                <a16:creationId xmlns:a16="http://schemas.microsoft.com/office/drawing/2014/main" id="{623F0351-42F3-E748-4983-704C3C20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08" y="1338867"/>
            <a:ext cx="1288880" cy="120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25EC-2F53-1418-5683-486C3291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7E37-D0CE-A2CA-29A9-F4A9C353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Code AI Coding Assistants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F0E432-AB63-10F5-4298-C8795583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691E04-58E3-7D20-36D2-6A9116A26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138"/>
            <a:ext cx="4489994" cy="25477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DB4FC5-F575-7678-964E-47C2E7FE8934}"/>
              </a:ext>
            </a:extLst>
          </p:cNvPr>
          <p:cNvSpPr txBox="1"/>
          <p:nvPr/>
        </p:nvSpPr>
        <p:spPr>
          <a:xfrm>
            <a:off x="4572000" y="919312"/>
            <a:ext cx="448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28A01"/>
                </a:solidFill>
              </a:rPr>
              <a:t>1.64% </a:t>
            </a:r>
            <a:r>
              <a:rPr lang="en-US" altLang="zh-CN" dirty="0"/>
              <a:t>of all extensions on the VS Code Marketplace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36B401-00B0-1990-790A-1D628E0A7E45}"/>
              </a:ext>
            </a:extLst>
          </p:cNvPr>
          <p:cNvSpPr txBox="1"/>
          <p:nvPr/>
        </p:nvSpPr>
        <p:spPr>
          <a:xfrm>
            <a:off x="4572000" y="1777252"/>
            <a:ext cx="448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 extensions </a:t>
            </a:r>
            <a:r>
              <a:rPr lang="en-US" b="1" dirty="0">
                <a:solidFill>
                  <a:srgbClr val="D28A01"/>
                </a:solidFill>
              </a:rPr>
              <a:t>receive significantly more feedback</a:t>
            </a:r>
            <a:r>
              <a:rPr lang="en-US" dirty="0"/>
              <a:t>, with an average of 7.48 ratings per extension compared to 1.76 for non-AI extensions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03AC0E-A19E-BF48-8D47-CC3BD6411C9B}"/>
              </a:ext>
            </a:extLst>
          </p:cNvPr>
          <p:cNvSpPr txBox="1"/>
          <p:nvPr/>
        </p:nvSpPr>
        <p:spPr>
          <a:xfrm>
            <a:off x="4577653" y="3189190"/>
            <a:ext cx="4484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AI and non-AI extensions show similar </a:t>
            </a:r>
            <a:r>
              <a:rPr lang="en-US" b="1" dirty="0">
                <a:solidFill>
                  <a:srgbClr val="D28A01"/>
                </a:solidFill>
              </a:rPr>
              <a:t>inequality in installs and ratings</a:t>
            </a:r>
            <a:r>
              <a:rPr lang="en-US" dirty="0"/>
              <a:t>: The top 10 most-installed AI extensions account for 86% of total installs, and the top 30 most-rated receive 75% of all user ratings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A411FC-4E83-4550-0C19-71C119B92C6E}"/>
              </a:ext>
            </a:extLst>
          </p:cNvPr>
          <p:cNvSpPr txBox="1"/>
          <p:nvPr/>
        </p:nvSpPr>
        <p:spPr>
          <a:xfrm>
            <a:off x="310261" y="4131384"/>
            <a:ext cx="38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 extensions have seen </a:t>
            </a:r>
            <a:r>
              <a:rPr lang="en-US" b="1" dirty="0">
                <a:solidFill>
                  <a:srgbClr val="D28A01"/>
                </a:solidFill>
              </a:rPr>
              <a:t>rapid growth </a:t>
            </a:r>
            <a:r>
              <a:rPr lang="en-US" dirty="0"/>
              <a:t>in recent years</a:t>
            </a:r>
          </a:p>
        </p:txBody>
      </p:sp>
    </p:spTree>
    <p:extLst>
      <p:ext uri="{BB962C8B-B14F-4D97-AF65-F5344CB8AC3E}">
        <p14:creationId xmlns:p14="http://schemas.microsoft.com/office/powerpoint/2010/main" val="2730098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C1D2-E484-734B-6B46-781BFBAF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Taxonomy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F397B6-EC14-9B35-95A0-A1B7C726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99FCB-34FB-7A02-558A-921A11296C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85" r="41176" b="1186"/>
          <a:stretch>
            <a:fillRect/>
          </a:stretch>
        </p:blipFill>
        <p:spPr>
          <a:xfrm>
            <a:off x="443869" y="930254"/>
            <a:ext cx="8256262" cy="1938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DF7D96-70CB-E591-64D5-050A18C507E8}"/>
              </a:ext>
            </a:extLst>
          </p:cNvPr>
          <p:cNvSpPr txBox="1"/>
          <p:nvPr/>
        </p:nvSpPr>
        <p:spPr>
          <a:xfrm>
            <a:off x="1280874" y="3200569"/>
            <a:ext cx="661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Sampled </a:t>
            </a:r>
            <a:r>
              <a:rPr lang="en-US" b="1" dirty="0"/>
              <a:t>361</a:t>
            </a:r>
            <a:r>
              <a:rPr lang="en-US" dirty="0"/>
              <a:t> user reviews from </a:t>
            </a:r>
            <a:r>
              <a:rPr lang="en-US" b="1" dirty="0"/>
              <a:t>32</a:t>
            </a:r>
            <a:r>
              <a:rPr lang="en-US" dirty="0"/>
              <a:t> popular assistants.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C97DC-E5BF-19B8-39E5-5BF81A875680}"/>
              </a:ext>
            </a:extLst>
          </p:cNvPr>
          <p:cNvSpPr txBox="1"/>
          <p:nvPr/>
        </p:nvSpPr>
        <p:spPr>
          <a:xfrm>
            <a:off x="1243203" y="3778284"/>
            <a:ext cx="6694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 a </a:t>
            </a:r>
            <a:r>
              <a:rPr lang="en-US" b="1" dirty="0"/>
              <a:t>Hybrid card sorting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Started with </a:t>
            </a:r>
            <a:r>
              <a:rPr lang="en-US" b="1" dirty="0"/>
              <a:t>five predefined top-level categories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use </a:t>
            </a:r>
            <a:r>
              <a:rPr lang="en-US" b="1" dirty="0"/>
              <a:t>bottom-up consolidation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Iterative Coding</a:t>
            </a:r>
          </a:p>
        </p:txBody>
      </p:sp>
    </p:spTree>
    <p:extLst>
      <p:ext uri="{BB962C8B-B14F-4D97-AF65-F5344CB8AC3E}">
        <p14:creationId xmlns:p14="http://schemas.microsoft.com/office/powerpoint/2010/main" val="31939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B510E-D5AC-7D96-A9A1-299B30678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Taxonomy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9C831B-7F39-49CF-5DA7-1FC70309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A0C3E-3FA1-5784-9538-979FE377D5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393" r="1449"/>
          <a:stretch>
            <a:fillRect/>
          </a:stretch>
        </p:blipFill>
        <p:spPr>
          <a:xfrm>
            <a:off x="2357230" y="808618"/>
            <a:ext cx="4429539" cy="3393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34C37-7C33-63DD-8973-95A80A46E322}"/>
              </a:ext>
            </a:extLst>
          </p:cNvPr>
          <p:cNvSpPr txBox="1"/>
          <p:nvPr/>
        </p:nvSpPr>
        <p:spPr>
          <a:xfrm>
            <a:off x="777408" y="4412701"/>
            <a:ext cx="7589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Developed a 3-level taxonomy </a:t>
            </a:r>
          </a:p>
          <a:p>
            <a:pPr algn="ctr"/>
            <a:r>
              <a:rPr lang="en-US" b="1" dirty="0"/>
              <a:t>(8 categories, 16 subcategories, 62 labels).</a:t>
            </a:r>
          </a:p>
        </p:txBody>
      </p:sp>
    </p:spTree>
    <p:extLst>
      <p:ext uri="{BB962C8B-B14F-4D97-AF65-F5344CB8AC3E}">
        <p14:creationId xmlns:p14="http://schemas.microsoft.com/office/powerpoint/2010/main" val="2726753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A4DB-B452-DB93-A4C1-519DCC9D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BFFDB7-C58A-FDEE-8B23-47A8A1F6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F55B0-9C1C-93B7-5938-3918B290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490" y="776417"/>
            <a:ext cx="5329019" cy="46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16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B51F-80DB-D5D4-B847-72C903D3B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Users Like and Dislike?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E3F72-6E5A-B92B-A547-E31B9D59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6B50D-C393-CA93-B20C-5424CB9D5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48" y="818518"/>
            <a:ext cx="5757903" cy="45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29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3D8B-1C25-5423-4154-985A422B9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022C-F205-E22C-25B2-90701445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562303-A968-C45F-BEA0-7E365583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45A4F-F0FB-318E-1483-7FA3CF203287}"/>
              </a:ext>
            </a:extLst>
          </p:cNvPr>
          <p:cNvSpPr txBox="1"/>
          <p:nvPr/>
        </p:nvSpPr>
        <p:spPr>
          <a:xfrm>
            <a:off x="566057" y="857613"/>
            <a:ext cx="799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1. Productivity Boost is Real—but Not Universal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users report productivity gains, especially novices.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Experienced developers are more critical.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B5EBF-D57C-824A-46EB-1169AB3627AF}"/>
              </a:ext>
            </a:extLst>
          </p:cNvPr>
          <p:cNvSpPr txBox="1"/>
          <p:nvPr/>
        </p:nvSpPr>
        <p:spPr>
          <a:xfrm>
            <a:off x="1462313" y="2071262"/>
            <a:ext cx="719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“not having to type every single repetitive function out or imports” (R94, 5✰).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A6087-A3C6-B605-DE78-97D1A80D272E}"/>
              </a:ext>
            </a:extLst>
          </p:cNvPr>
          <p:cNvSpPr txBox="1"/>
          <p:nvPr/>
        </p:nvSpPr>
        <p:spPr>
          <a:xfrm>
            <a:off x="1462312" y="3005931"/>
            <a:ext cx="719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 am a beginner programmer, and it is helping me a lot to build a project” (R319, 5✰).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B8AE5-5C9B-032A-816E-38937358E04D}"/>
              </a:ext>
            </a:extLst>
          </p:cNvPr>
          <p:cNvSpPr txBox="1"/>
          <p:nvPr/>
        </p:nvSpPr>
        <p:spPr>
          <a:xfrm>
            <a:off x="1462310" y="3938829"/>
            <a:ext cx="7195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“For anyone who really knows how to code, save yourself a lot of frustration” (R14, 1✰).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BE912A-AAA8-9217-1A55-D50472B1E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" y="2071262"/>
            <a:ext cx="559546" cy="559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BAF003-8BB6-BE7B-FD9D-08A11886D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9" y="3990067"/>
            <a:ext cx="559545" cy="559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6F33B0-74A8-41F3-BB22-FF1CC6F8C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" y="2997408"/>
            <a:ext cx="559546" cy="55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A9BAA-9C9D-564F-CC96-3B8EE2C39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AE0B-4C47-3E55-11E2-6E60D851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61682-0CA1-6F95-68A8-C558B4BD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A642-AFD0-DF08-E2C2-94985AD11E31}"/>
              </a:ext>
            </a:extLst>
          </p:cNvPr>
          <p:cNvSpPr txBox="1"/>
          <p:nvPr/>
        </p:nvSpPr>
        <p:spPr>
          <a:xfrm>
            <a:off x="566057" y="85761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2. Suggestion Quality is the Top Concern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Accurate suggestions are highly valued.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dislike redundancy, incompleteness, and buggy outputs.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08E2D4-334F-03D4-2379-75497172C16F}"/>
              </a:ext>
            </a:extLst>
          </p:cNvPr>
          <p:cNvSpPr txBox="1"/>
          <p:nvPr/>
        </p:nvSpPr>
        <p:spPr>
          <a:xfrm>
            <a:off x="1578429" y="2071262"/>
            <a:ext cx="717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“80% less keyboard touching. Autocomplete is pure magic. Feels like it’s connected directly to your mind” (R164, 5✰).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7A3B50-3809-4413-6611-143E9F22A54C}"/>
              </a:ext>
            </a:extLst>
          </p:cNvPr>
          <p:cNvSpPr txBox="1"/>
          <p:nvPr/>
        </p:nvSpPr>
        <p:spPr>
          <a:xfrm>
            <a:off x="1578429" y="2997408"/>
            <a:ext cx="7173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“Constantly barfs words on the screen, 90+% is repetitive.” </a:t>
            </a:r>
          </a:p>
          <a:p>
            <a:r>
              <a:rPr lang="en-US" dirty="0"/>
              <a:t>(R14, 1✰)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84C66-7DB1-A3F7-7E3E-1230668FC25A}"/>
              </a:ext>
            </a:extLst>
          </p:cNvPr>
          <p:cNvSpPr txBox="1"/>
          <p:nvPr/>
        </p:nvSpPr>
        <p:spPr>
          <a:xfrm>
            <a:off x="1587465" y="3990067"/>
            <a:ext cx="596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“it only predicts one character for me” (R34, 1✰).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10681A-0E2D-F8BE-BDDE-55856E4B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" y="2071262"/>
            <a:ext cx="559546" cy="559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F7DDB6-97F7-8BEC-0128-A7F30F69F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9" y="3990067"/>
            <a:ext cx="559545" cy="559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A663D8-13F6-1B18-5E1D-E1BE3CA8B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29" y="3084194"/>
            <a:ext cx="559545" cy="5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80EFD-56AE-EA7C-74EF-BCF722512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101C6-F31C-BDC1-DEA7-2133DBB5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2748C-6ACE-29D3-CF2B-CE9894B0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78307-0205-63AA-A20F-EE59A86F4BEA}"/>
              </a:ext>
            </a:extLst>
          </p:cNvPr>
          <p:cNvSpPr txBox="1"/>
          <p:nvPr/>
        </p:nvSpPr>
        <p:spPr>
          <a:xfrm>
            <a:off x="566056" y="857613"/>
            <a:ext cx="8371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3. Context Awareness is a Major Weakness</a:t>
            </a:r>
            <a:endParaRPr lang="en-US" sz="2000" dirty="0">
              <a:solidFill>
                <a:srgbClr val="D28A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Assistants can interpret code but struggle to fetch or retain context, especially at the Repository level.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3C337-5702-7B8F-76DC-E73A234A9B5C}"/>
              </a:ext>
            </a:extLst>
          </p:cNvPr>
          <p:cNvSpPr txBox="1"/>
          <p:nvPr/>
        </p:nvSpPr>
        <p:spPr>
          <a:xfrm>
            <a:off x="1534884" y="3307003"/>
            <a:ext cx="692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“[assistant] forgets context on next question and answers irrelevantly even for simple questions” (R22, 1✰).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B5DF6-0DD3-73C5-D364-9E5AA96E7E87}"/>
              </a:ext>
            </a:extLst>
          </p:cNvPr>
          <p:cNvSpPr txBox="1"/>
          <p:nvPr/>
        </p:nvSpPr>
        <p:spPr>
          <a:xfrm>
            <a:off x="1534884" y="2236195"/>
            <a:ext cx="682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“[assistant] still doesn’t see the class definitions in files that aren’t open” (R1, 1✰).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1370C-8D33-7FA4-C0A8-CFE095708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6" y="3393789"/>
            <a:ext cx="559545" cy="559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2A3298-BBC6-3380-CB00-3D0ED0D13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6" y="2337915"/>
            <a:ext cx="559545" cy="5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638C-FD40-15C5-C451-CD1D71CF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4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F75BE-9F2A-029C-443B-BBBFD220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DCF81-518B-51B2-E97A-30ADBF717C46}"/>
              </a:ext>
            </a:extLst>
          </p:cNvPr>
          <p:cNvSpPr txBox="1"/>
          <p:nvPr/>
        </p:nvSpPr>
        <p:spPr>
          <a:xfrm>
            <a:off x="566058" y="1117900"/>
            <a:ext cx="810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4. Usability Matters</a:t>
            </a:r>
            <a:endParaRPr lang="en-US" dirty="0">
              <a:solidFill>
                <a:srgbClr val="D28A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Poor onboarding and intrusive interface elements can deter users.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8395F-BF58-AE6C-061E-C44AF99D9222}"/>
              </a:ext>
            </a:extLst>
          </p:cNvPr>
          <p:cNvSpPr txBox="1"/>
          <p:nvPr/>
        </p:nvSpPr>
        <p:spPr>
          <a:xfrm>
            <a:off x="1730828" y="1857341"/>
            <a:ext cx="6938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“Setup process is bloated. I’ll wait until they make the process more streamlined.” (R265, 1✰).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17569-D4F2-1A3A-1020-5FD57E1FD295}"/>
              </a:ext>
            </a:extLst>
          </p:cNvPr>
          <p:cNvSpPr txBox="1"/>
          <p:nvPr/>
        </p:nvSpPr>
        <p:spPr>
          <a:xfrm>
            <a:off x="1730827" y="2650480"/>
            <a:ext cx="6938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“While [assistant] aims to simplify coding, some users might find it challenging to adapt to the AI’s suggestions and functionality, especially if they’re used to traditional coding practices.” (R240, 4✰).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C29D7B-84D2-F3E2-81EC-93ABF7409ABD}"/>
              </a:ext>
            </a:extLst>
          </p:cNvPr>
          <p:cNvSpPr txBox="1"/>
          <p:nvPr/>
        </p:nvSpPr>
        <p:spPr>
          <a:xfrm>
            <a:off x="1730828" y="3937150"/>
            <a:ext cx="69384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“Annoyed suggestions show up at the top”, “Focus doesn’t work, making chat useless...frustrated, don’t use this extension.” (R312, 1✰).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FDACF-A5DC-FC4A-B7B9-F0E33085F216}"/>
              </a:ext>
            </a:extLst>
          </p:cNvPr>
          <p:cNvSpPr txBox="1"/>
          <p:nvPr/>
        </p:nvSpPr>
        <p:spPr>
          <a:xfrm>
            <a:off x="1730827" y="4952813"/>
            <a:ext cx="513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“Messed so much with my code” (R7, 3✰).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69CA96-A5DB-269A-56FC-CB515E016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4965099"/>
            <a:ext cx="559545" cy="559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D71363-54C5-321E-2BE4-7CA81B629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4122100"/>
            <a:ext cx="559545" cy="5595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D8DA66-C7D6-1EA8-6F7D-FC17780C2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2" y="3023501"/>
            <a:ext cx="559545" cy="5595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135082-6CBA-03FB-E952-2FDD27024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2004287"/>
            <a:ext cx="559545" cy="5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9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296C17-120C-D7A1-705E-D3AA6ADEA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E3E4-98CD-7D2C-9720-CD741B0B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A0F59-D0B5-29A9-E3DE-D8D338F5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25E96-98F0-7EB7-32A0-51211EBC1B4C}"/>
              </a:ext>
            </a:extLst>
          </p:cNvPr>
          <p:cNvSpPr txBox="1"/>
          <p:nvPr/>
        </p:nvSpPr>
        <p:spPr>
          <a:xfrm>
            <a:off x="566058" y="1117900"/>
            <a:ext cx="8103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5. Resource Consumption is a Pain Point</a:t>
            </a:r>
            <a:endParaRPr lang="en-US" dirty="0">
              <a:solidFill>
                <a:srgbClr val="D28A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appreciate fast response time but complain about high CPU/memory usage.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6B7D1-8A9D-73BB-3F77-9D0667F7BD46}"/>
              </a:ext>
            </a:extLst>
          </p:cNvPr>
          <p:cNvSpPr txBox="1"/>
          <p:nvPr/>
        </p:nvSpPr>
        <p:spPr>
          <a:xfrm>
            <a:off x="1373744" y="2384735"/>
            <a:ext cx="758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Uses too many resources—over 50% CPU and more than 1 GB memory” (R125, 1✰).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20C0E-D95E-BF13-AA51-B13B6E89F235}"/>
              </a:ext>
            </a:extLst>
          </p:cNvPr>
          <p:cNvSpPr txBox="1"/>
          <p:nvPr/>
        </p:nvSpPr>
        <p:spPr>
          <a:xfrm>
            <a:off x="1373744" y="3374571"/>
            <a:ext cx="758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extension’s performance can sometimes slow down the editor, especially when working on larger files or multi-projects” (R306, 5✰).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F1F31A-8BE2-0759-3458-C7505BFC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9" y="3502472"/>
            <a:ext cx="559545" cy="559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444226-3A62-48E4-1EB3-34F93EC4D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8" y="2483258"/>
            <a:ext cx="559545" cy="5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61731-9D3A-FF93-94AF-5CE82A2E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Mature with the AI Coding Assistants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66BAC-4E51-A3A8-1396-B71547CE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7B58A-D040-1263-17BA-8850CA09030D}"/>
              </a:ext>
            </a:extLst>
          </p:cNvPr>
          <p:cNvSpPr txBox="1"/>
          <p:nvPr/>
        </p:nvSpPr>
        <p:spPr>
          <a:xfrm>
            <a:off x="1463287" y="1888317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October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2F087-1681-474E-9EE1-0F613DB8FC03}"/>
              </a:ext>
            </a:extLst>
          </p:cNvPr>
          <p:cNvSpPr txBox="1"/>
          <p:nvPr/>
        </p:nvSpPr>
        <p:spPr>
          <a:xfrm>
            <a:off x="5701366" y="1888317"/>
            <a:ext cx="204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November 2022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513C31-ABF8-20B4-9B76-D4882C025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676" y="1165617"/>
            <a:ext cx="3991657" cy="502766"/>
          </a:xfrm>
          <a:prstGeom prst="rect">
            <a:avLst/>
          </a:prstGeom>
        </p:spPr>
      </p:pic>
      <p:pic>
        <p:nvPicPr>
          <p:cNvPr id="4100" name="Picture 4" descr="ChatGPT - Wikipedia">
            <a:extLst>
              <a:ext uri="{FF2B5EF4-FFF2-40B4-BE49-F238E27FC236}">
                <a16:creationId xmlns:a16="http://schemas.microsoft.com/office/drawing/2014/main" id="{25FF959C-73FD-3C59-DC66-725D95E4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25" y="882696"/>
            <a:ext cx="922919" cy="92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9DCF8-60D6-52A3-584B-2E91E27E0E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1010"/>
          <a:stretch>
            <a:fillRect/>
          </a:stretch>
        </p:blipFill>
        <p:spPr>
          <a:xfrm>
            <a:off x="1420876" y="2340351"/>
            <a:ext cx="6302247" cy="29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61FF2-4626-EE0E-C9E7-5F9E535FF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B793-66C5-C309-6A11-870CE0AF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5F7AF4-46A6-7DE2-F113-85E3DC01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397994-9F2C-706A-59D1-06C0341E1D38}"/>
              </a:ext>
            </a:extLst>
          </p:cNvPr>
          <p:cNvSpPr txBox="1"/>
          <p:nvPr/>
        </p:nvSpPr>
        <p:spPr>
          <a:xfrm>
            <a:off x="566058" y="1117900"/>
            <a:ext cx="8103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28A01"/>
                </a:solidFill>
              </a:rPr>
              <a:t>6. Pricing and Ethics Influence Adoption</a:t>
            </a:r>
            <a:endParaRPr lang="en-US" dirty="0">
              <a:solidFill>
                <a:srgbClr val="D28A0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Users prefer free tools and criticize the monetization of open-source trained models.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7B2D8-9591-C9B2-6162-C1994DB69D95}"/>
              </a:ext>
            </a:extLst>
          </p:cNvPr>
          <p:cNvSpPr txBox="1"/>
          <p:nvPr/>
        </p:nvSpPr>
        <p:spPr>
          <a:xfrm>
            <a:off x="1377374" y="2429673"/>
            <a:ext cx="713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“It’s a wonderful free alternative of paid AI code assistants”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9B46F3-FACD-9172-3752-C13F3E184283}"/>
              </a:ext>
            </a:extLst>
          </p:cNvPr>
          <p:cNvSpPr txBox="1"/>
          <p:nvPr/>
        </p:nvSpPr>
        <p:spPr>
          <a:xfrm>
            <a:off x="1377374" y="3247685"/>
            <a:ext cx="729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“Was cool to try out but too expensive now. You are using our code to make money. So, pass for now...but I think you should have a free version (since it’s using open source)” (R42, 1✰).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FD07F-456A-3252-5B14-00D50C9B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9" y="3538446"/>
            <a:ext cx="559545" cy="559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A5C0EA-8284-50D4-9EAD-50F0480AB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18" y="2519232"/>
            <a:ext cx="559545" cy="5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5F49-630A-6CBC-270B-46292B69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 Reading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80F4EB-B84F-7A34-AF74-2DF95906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FB80F6-7C0C-30BB-E7DF-DE01A8AF77F1}"/>
              </a:ext>
            </a:extLst>
          </p:cNvPr>
          <p:cNvSpPr txBox="1"/>
          <p:nvPr/>
        </p:nvSpPr>
        <p:spPr>
          <a:xfrm>
            <a:off x="452176" y="1095270"/>
            <a:ext cx="85725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28A01"/>
                </a:solidFill>
              </a:rPr>
              <a:t>Systematically learn software engineering for software systems with ML components: </a:t>
            </a:r>
          </a:p>
          <a:p>
            <a:r>
              <a:rPr lang="en-US" dirty="0"/>
              <a:t>1. CMU 17-445/645: Machine Learning in Production (Class)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sz="2000" b="1" dirty="0">
                <a:solidFill>
                  <a:srgbClr val="D28A01"/>
                </a:solidFill>
              </a:rPr>
              <a:t>Empirical Study(Christian Kästner):</a:t>
            </a:r>
          </a:p>
          <a:p>
            <a:r>
              <a:rPr lang="en-US" dirty="0"/>
              <a:t>2. Collaboration Challenges in Building ML-Enabled Systems:</a:t>
            </a:r>
          </a:p>
          <a:p>
            <a:r>
              <a:rPr lang="en-US" dirty="0"/>
              <a:t>Communication, Documentation, Engineering, and </a:t>
            </a:r>
            <a:r>
              <a:rPr lang="en-US"/>
              <a:t>Process </a:t>
            </a:r>
          </a:p>
          <a:p>
            <a:r>
              <a:rPr lang="en-US" altLang="zh-CN"/>
              <a:t>3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dirty="0"/>
              <a:t>A large-scale survey on the usability of AI programming assistants: Successes and challenges</a:t>
            </a:r>
          </a:p>
          <a:p>
            <a:endParaRPr lang="en-US" altLang="zh-CN" dirty="0"/>
          </a:p>
          <a:p>
            <a:r>
              <a:rPr lang="en-US" altLang="zh-CN" sz="2000" b="1" dirty="0">
                <a:solidFill>
                  <a:srgbClr val="D28A01"/>
                </a:solidFill>
              </a:rPr>
              <a:t>How to do Taxonomy:</a:t>
            </a:r>
          </a:p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Taxonomy of real faults in deep learning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6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AAFB9-8E99-AB73-D4FE-C6365FCF8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MULogo">
            <a:extLst>
              <a:ext uri="{FF2B5EF4-FFF2-40B4-BE49-F238E27FC236}">
                <a16:creationId xmlns:a16="http://schemas.microsoft.com/office/drawing/2014/main" id="{1B39049F-1892-B212-A47F-39A4B5D0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9" y="128299"/>
            <a:ext cx="2014546" cy="8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898824-D46C-C007-4FFC-B3CBFC11FF65}"/>
              </a:ext>
            </a:extLst>
          </p:cNvPr>
          <p:cNvCxnSpPr>
            <a:cxnSpLocks/>
          </p:cNvCxnSpPr>
          <p:nvPr/>
        </p:nvCxnSpPr>
        <p:spPr>
          <a:xfrm>
            <a:off x="0" y="1197944"/>
            <a:ext cx="9144000" cy="0"/>
          </a:xfrm>
          <a:prstGeom prst="line">
            <a:avLst/>
          </a:prstGeom>
          <a:ln w="57150">
            <a:solidFill>
              <a:srgbClr val="D28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74;p12">
            <a:extLst>
              <a:ext uri="{FF2B5EF4-FFF2-40B4-BE49-F238E27FC236}">
                <a16:creationId xmlns:a16="http://schemas.microsoft.com/office/drawing/2014/main" id="{6CAF5752-0796-24B3-416E-7A6BD04A0A38}"/>
              </a:ext>
            </a:extLst>
          </p:cNvPr>
          <p:cNvSpPr txBox="1">
            <a:spLocks/>
          </p:cNvSpPr>
          <p:nvPr/>
        </p:nvSpPr>
        <p:spPr bwMode="auto">
          <a:xfrm>
            <a:off x="1787913" y="1386870"/>
            <a:ext cx="7356087" cy="171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67" b="1" baseline="0">
                <a:solidFill>
                  <a:srgbClr val="33339B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5pPr>
            <a:lvl6pPr marL="380982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6pPr>
            <a:lvl7pPr marL="761962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7pPr>
            <a:lvl8pPr marL="114294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8pPr>
            <a:lvl9pPr marL="15239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C69200"/>
                </a:solidFill>
                <a:latin typeface="Arial" charset="0"/>
              </a:defRPr>
            </a:lvl9pPr>
          </a:lstStyle>
          <a:p>
            <a:pPr marL="342900">
              <a:buSzPts val="2400"/>
            </a:pPr>
            <a:r>
              <a:rPr lang="en-SG" sz="4400" kern="100" dirty="0">
                <a:solidFill>
                  <a:srgbClr val="D5A3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Hope it sparks!</a:t>
            </a:r>
            <a:br>
              <a:rPr lang="en-SG" sz="4400" kern="100" dirty="0">
                <a:solidFill>
                  <a:srgbClr val="D5A3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SG" sz="4400" kern="100" dirty="0">
                <a:solidFill>
                  <a:srgbClr val="D5A32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are welcome.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B506A70-C77A-687D-5189-15475F6C7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0" y="1552348"/>
            <a:ext cx="1383321" cy="138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145FAB-A19C-32E9-26AB-82BB8AD9E7F4}"/>
              </a:ext>
            </a:extLst>
          </p:cNvPr>
          <p:cNvSpPr txBox="1"/>
          <p:nvPr/>
        </p:nvSpPr>
        <p:spPr>
          <a:xfrm>
            <a:off x="1371044" y="3290072"/>
            <a:ext cx="38600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ea typeface="Songti TC" panose="02010600040101010101" pitchFamily="2" charset="-120"/>
              </a:rPr>
              <a:t>Contact: </a:t>
            </a:r>
            <a:r>
              <a:rPr lang="zh-CN" altLang="en-US" sz="2000" dirty="0">
                <a:latin typeface="Songti TC" panose="02010600040101010101" pitchFamily="2" charset="-120"/>
                <a:ea typeface="Songti TC" panose="02010600040101010101" pitchFamily="2" charset="-120"/>
              </a:rPr>
              <a:t>吕允博 </a:t>
            </a:r>
            <a:r>
              <a:rPr lang="en-US" altLang="zh-CN" sz="2000" dirty="0">
                <a:ea typeface="Songti TC" panose="02010600040101010101" pitchFamily="2" charset="-120"/>
              </a:rPr>
              <a:t>(Yunbo Lyu)</a:t>
            </a:r>
            <a:endParaRPr lang="en-US" sz="2000" dirty="0">
              <a:ea typeface="Songti TC" panose="02010600040101010101" pitchFamily="2" charset="-120"/>
            </a:endParaRPr>
          </a:p>
          <a:p>
            <a:r>
              <a:rPr lang="en-US" sz="2000" b="1" dirty="0">
                <a:ea typeface="Songti TC" panose="02010600040101010101" pitchFamily="2" charset="-120"/>
              </a:rPr>
              <a:t>Email:</a:t>
            </a:r>
          </a:p>
          <a:p>
            <a:r>
              <a:rPr lang="en-US" sz="2000" dirty="0">
                <a:hlinkClick r:id="rId5"/>
              </a:rPr>
              <a:t>yunbolyu@smu.edu.sg</a:t>
            </a:r>
            <a:endParaRPr lang="en-US" sz="2000" dirty="0"/>
          </a:p>
          <a:p>
            <a:r>
              <a:rPr lang="en-US" sz="2000" b="1" dirty="0"/>
              <a:t>Personal Website: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yunbolyu.github.io</a:t>
            </a:r>
            <a:endParaRPr lang="en-US" sz="2000" dirty="0"/>
          </a:p>
        </p:txBody>
      </p:sp>
      <p:pic>
        <p:nvPicPr>
          <p:cNvPr id="3" name="Picture 2" descr="A green and white logo&#10;&#10;AI-generated content may be incorrect.">
            <a:extLst>
              <a:ext uri="{FF2B5EF4-FFF2-40B4-BE49-F238E27FC236}">
                <a16:creationId xmlns:a16="http://schemas.microsoft.com/office/drawing/2014/main" id="{AE056FAE-1F84-2B17-E1BC-DA676EEB4D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2570" y="141623"/>
            <a:ext cx="2852279" cy="8540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CBF7D5-F4CE-2E95-8E60-B7695E6C4D1F}"/>
              </a:ext>
            </a:extLst>
          </p:cNvPr>
          <p:cNvSpPr txBox="1"/>
          <p:nvPr/>
        </p:nvSpPr>
        <p:spPr>
          <a:xfrm>
            <a:off x="6279570" y="481542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Wechat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797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D5B8F-8F8A-3AC6-1EA9-BAA67B43A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086B-917E-D87D-68D5-EA1EA009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5" y="95305"/>
            <a:ext cx="7567246" cy="502766"/>
          </a:xfrm>
        </p:spPr>
        <p:txBody>
          <a:bodyPr/>
          <a:lstStyle/>
          <a:p>
            <a:r>
              <a:rPr lang="en-US" dirty="0"/>
              <a:t>In-IDE AI Coding Assistant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A7F75-8774-9A56-627B-E77F783F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2058" name="Picture 10" descr="I got access to GitHub Copilot Chat — Amit Merchant — A blog on PHP,  JavaScript, and more">
            <a:extLst>
              <a:ext uri="{FF2B5EF4-FFF2-40B4-BE49-F238E27FC236}">
                <a16:creationId xmlns:a16="http://schemas.microsoft.com/office/drawing/2014/main" id="{71980969-4B21-5899-B805-3571FA2BC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6954" r="4720" b="7349"/>
          <a:stretch>
            <a:fillRect/>
          </a:stretch>
        </p:blipFill>
        <p:spPr bwMode="auto">
          <a:xfrm>
            <a:off x="169985" y="974174"/>
            <a:ext cx="6595977" cy="37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03C3F-FE61-EE8C-5399-CF20F1BAD5F0}"/>
              </a:ext>
            </a:extLst>
          </p:cNvPr>
          <p:cNvSpPr txBox="1"/>
          <p:nvPr/>
        </p:nvSpPr>
        <p:spPr>
          <a:xfrm>
            <a:off x="7029748" y="267283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Coding Area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F5417-46C3-1206-E890-DC0EA6A1CCA4}"/>
              </a:ext>
            </a:extLst>
          </p:cNvPr>
          <p:cNvSpPr txBox="1"/>
          <p:nvPr/>
        </p:nvSpPr>
        <p:spPr>
          <a:xfrm>
            <a:off x="2081574" y="4911710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Interact with the AI coding assistant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8EEB57-ABC5-4D04-84BF-3E2274A6CCBD}"/>
              </a:ext>
            </a:extLst>
          </p:cNvPr>
          <p:cNvSpPr/>
          <p:nvPr/>
        </p:nvSpPr>
        <p:spPr>
          <a:xfrm>
            <a:off x="3345310" y="1315845"/>
            <a:ext cx="3420652" cy="33230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382A67-CF4C-01AB-DD22-F6B3C89C814C}"/>
              </a:ext>
            </a:extLst>
          </p:cNvPr>
          <p:cNvCxnSpPr>
            <a:cxnSpLocks/>
          </p:cNvCxnSpPr>
          <p:nvPr/>
        </p:nvCxnSpPr>
        <p:spPr>
          <a:xfrm>
            <a:off x="6770442" y="1974120"/>
            <a:ext cx="734329" cy="69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C1DC5B3-58AD-DB85-D1D7-AFED5433FA7A}"/>
              </a:ext>
            </a:extLst>
          </p:cNvPr>
          <p:cNvSpPr/>
          <p:nvPr/>
        </p:nvSpPr>
        <p:spPr>
          <a:xfrm>
            <a:off x="371248" y="1315845"/>
            <a:ext cx="2851454" cy="2408662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50336323-365A-B578-FA5B-E492C34E723E}"/>
              </a:ext>
            </a:extLst>
          </p:cNvPr>
          <p:cNvCxnSpPr>
            <a:cxnSpLocks/>
          </p:cNvCxnSpPr>
          <p:nvPr/>
        </p:nvCxnSpPr>
        <p:spPr>
          <a:xfrm>
            <a:off x="1828800" y="3724507"/>
            <a:ext cx="1512030" cy="118720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F9FAA97-88AB-259B-1557-934E69BD9B8D}"/>
              </a:ext>
            </a:extLst>
          </p:cNvPr>
          <p:cNvSpPr/>
          <p:nvPr/>
        </p:nvSpPr>
        <p:spPr>
          <a:xfrm>
            <a:off x="3627669" y="2571916"/>
            <a:ext cx="2773131" cy="907264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1D2DF313-70A4-1E22-3E9B-F749561E04CB}"/>
              </a:ext>
            </a:extLst>
          </p:cNvPr>
          <p:cNvCxnSpPr>
            <a:cxnSpLocks/>
            <a:endCxn id="7" idx="0"/>
          </p:cNvCxnSpPr>
          <p:nvPr/>
        </p:nvCxnSpPr>
        <p:spPr>
          <a:xfrm rot="5400000">
            <a:off x="4106781" y="4018841"/>
            <a:ext cx="1358089" cy="42764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>
            <a:extLst>
              <a:ext uri="{FF2B5EF4-FFF2-40B4-BE49-F238E27FC236}">
                <a16:creationId xmlns:a16="http://schemas.microsoft.com/office/drawing/2014/main" id="{6D219141-BE8E-569E-B6C7-1449867B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90" y="974174"/>
            <a:ext cx="734329" cy="7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6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150EE-8DFA-4631-AE00-348B83AF0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D60B-85EC-5711-670D-1ABAFE23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5" y="95305"/>
            <a:ext cx="7567246" cy="502766"/>
          </a:xfrm>
        </p:spPr>
        <p:txBody>
          <a:bodyPr/>
          <a:lstStyle/>
          <a:p>
            <a:r>
              <a:rPr lang="en-US" dirty="0"/>
              <a:t>In-IDE AI Coding Assistant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F3DEE8-2D93-244E-0ADD-10FF98EB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2058" name="Picture 10" descr="I got access to GitHub Copilot Chat — Amit Merchant — A blog on PHP,  JavaScript, and more">
            <a:extLst>
              <a:ext uri="{FF2B5EF4-FFF2-40B4-BE49-F238E27FC236}">
                <a16:creationId xmlns:a16="http://schemas.microsoft.com/office/drawing/2014/main" id="{EC379634-FC0E-604D-AA73-A75185B40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6954" r="4720" b="7349"/>
          <a:stretch>
            <a:fillRect/>
          </a:stretch>
        </p:blipFill>
        <p:spPr bwMode="auto">
          <a:xfrm>
            <a:off x="169985" y="974174"/>
            <a:ext cx="6595977" cy="376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016433-0CAC-306B-6F35-5B5A3797A1C9}"/>
              </a:ext>
            </a:extLst>
          </p:cNvPr>
          <p:cNvSpPr/>
          <p:nvPr/>
        </p:nvSpPr>
        <p:spPr>
          <a:xfrm>
            <a:off x="371248" y="1315845"/>
            <a:ext cx="2851454" cy="2408662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664E2F-C0F0-3329-C936-CACF5CCA93B8}"/>
              </a:ext>
            </a:extLst>
          </p:cNvPr>
          <p:cNvSpPr/>
          <p:nvPr/>
        </p:nvSpPr>
        <p:spPr>
          <a:xfrm>
            <a:off x="3627669" y="2571916"/>
            <a:ext cx="2773131" cy="907264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A9861-5D1C-7C2C-5099-F0228BDF2CAC}"/>
              </a:ext>
            </a:extLst>
          </p:cNvPr>
          <p:cNvSpPr txBox="1"/>
          <p:nvPr/>
        </p:nvSpPr>
        <p:spPr>
          <a:xfrm>
            <a:off x="6828585" y="2387250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Code Completion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6DECB-073E-5D7D-7493-EC00202B98B4}"/>
              </a:ext>
            </a:extLst>
          </p:cNvPr>
          <p:cNvSpPr txBox="1"/>
          <p:nvPr/>
        </p:nvSpPr>
        <p:spPr>
          <a:xfrm>
            <a:off x="6828585" y="3059043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Chat Interface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C479A-4A19-18E4-542F-50B3A63B5DD2}"/>
              </a:ext>
            </a:extLst>
          </p:cNvPr>
          <p:cNvSpPr txBox="1"/>
          <p:nvPr/>
        </p:nvSpPr>
        <p:spPr>
          <a:xfrm>
            <a:off x="6828585" y="3730836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Agent Mode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EDED1FB1-4E1F-E092-40F9-1922316C80A1}"/>
              </a:ext>
            </a:extLst>
          </p:cNvPr>
          <p:cNvCxnSpPr>
            <a:stCxn id="17" idx="3"/>
            <a:endCxn id="4" idx="1"/>
          </p:cNvCxnSpPr>
          <p:nvPr/>
        </p:nvCxnSpPr>
        <p:spPr>
          <a:xfrm flipV="1">
            <a:off x="6400800" y="2571916"/>
            <a:ext cx="427785" cy="453632"/>
          </a:xfrm>
          <a:prstGeom prst="curved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29D8655B-464C-378D-6A93-D459EE17BC40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285325" y="3243709"/>
            <a:ext cx="3543260" cy="386701"/>
          </a:xfrm>
          <a:prstGeom prst="curved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05A0145-99BA-1CD9-9FCD-AA413330B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531" y="3689239"/>
            <a:ext cx="452525" cy="4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2DF26-13FE-49BC-BF83-5157DB37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27FC-9E27-C2EA-521A-D5A43FD0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In-IDE AI Coding Assistant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67F0B-48E9-4738-86F0-A25CD85E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D46DD-2A5D-2CAB-967C-DFA53DC97DA7}"/>
              </a:ext>
            </a:extLst>
          </p:cNvPr>
          <p:cNvSpPr txBox="1"/>
          <p:nvPr/>
        </p:nvSpPr>
        <p:spPr>
          <a:xfrm>
            <a:off x="1375511" y="2222096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October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4FB94E-F55F-F07A-33BC-821699F5C9CF}"/>
              </a:ext>
            </a:extLst>
          </p:cNvPr>
          <p:cNvSpPr txBox="1"/>
          <p:nvPr/>
        </p:nvSpPr>
        <p:spPr>
          <a:xfrm>
            <a:off x="1402949" y="3763031"/>
            <a:ext cx="204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November 2022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D671850-6158-F4DF-8B6B-B946367F1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900" y="1720662"/>
            <a:ext cx="3991657" cy="502766"/>
          </a:xfrm>
          <a:prstGeom prst="rect">
            <a:avLst/>
          </a:prstGeom>
        </p:spPr>
      </p:pic>
      <p:pic>
        <p:nvPicPr>
          <p:cNvPr id="4100" name="Picture 4" descr="ChatGPT - Wikipedia">
            <a:extLst>
              <a:ext uri="{FF2B5EF4-FFF2-40B4-BE49-F238E27FC236}">
                <a16:creationId xmlns:a16="http://schemas.microsoft.com/office/drawing/2014/main" id="{412005B0-5C5B-B339-FB3F-10390966F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33" y="2994485"/>
            <a:ext cx="703068" cy="7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BA7CD-07CF-274A-05DB-080C23580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445" y="908436"/>
            <a:ext cx="3666016" cy="3365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78FC67-0742-C7DD-C58F-C37C9006234E}"/>
              </a:ext>
            </a:extLst>
          </p:cNvPr>
          <p:cNvSpPr txBox="1"/>
          <p:nvPr/>
        </p:nvSpPr>
        <p:spPr>
          <a:xfrm>
            <a:off x="4524377" y="4400119"/>
            <a:ext cx="439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Perform good on the benchmark</a:t>
            </a:r>
          </a:p>
        </p:txBody>
      </p:sp>
    </p:spTree>
    <p:extLst>
      <p:ext uri="{BB962C8B-B14F-4D97-AF65-F5344CB8AC3E}">
        <p14:creationId xmlns:p14="http://schemas.microsoft.com/office/powerpoint/2010/main" val="153292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5125-0D28-28F3-6358-9DEB99A3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86897-857D-CFBD-1A67-82544415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B191CF-1204-6C6E-BE44-216E8C045559}"/>
              </a:ext>
            </a:extLst>
          </p:cNvPr>
          <p:cNvSpPr txBox="1"/>
          <p:nvPr/>
        </p:nvSpPr>
        <p:spPr>
          <a:xfrm>
            <a:off x="1082616" y="3993039"/>
            <a:ext cx="696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With the boost of AI Coding Assistants,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2263B13-7B23-2985-4CF8-9F3122AC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27" y="1493927"/>
            <a:ext cx="1016065" cy="10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ithub Copilot icon SVG Vector &amp; PNG Free Download | UXWing">
            <a:extLst>
              <a:ext uri="{FF2B5EF4-FFF2-40B4-BE49-F238E27FC236}">
                <a16:creationId xmlns:a16="http://schemas.microsoft.com/office/drawing/2014/main" id="{1732A2D7-1B15-38E5-1923-8F071008D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69" y="2162484"/>
            <a:ext cx="695016" cy="6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4ED6E-7BB0-F409-082E-6F14ED9F2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898" y="2579467"/>
            <a:ext cx="695017" cy="695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7DA8A3-4229-71D6-A229-CEFC07E22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76240" y="2579467"/>
            <a:ext cx="695016" cy="695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331D7-350D-7B72-4452-31D13DDA2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659" y="1918707"/>
            <a:ext cx="1182570" cy="1182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F1B540-3B77-ECBE-6F4D-E2A9074A1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585683"/>
            <a:ext cx="1340915" cy="1340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E70376-AF67-49B8-2D46-09E2F0383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965" y="1316627"/>
            <a:ext cx="695016" cy="6950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A32106-303D-414B-9F02-38F813B870F8}"/>
              </a:ext>
            </a:extLst>
          </p:cNvPr>
          <p:cNvSpPr txBox="1"/>
          <p:nvPr/>
        </p:nvSpPr>
        <p:spPr>
          <a:xfrm>
            <a:off x="1082616" y="4454704"/>
            <a:ext cx="6967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do users perceive them? </a:t>
            </a:r>
          </a:p>
        </p:txBody>
      </p:sp>
    </p:spTree>
    <p:extLst>
      <p:ext uri="{BB962C8B-B14F-4D97-AF65-F5344CB8AC3E}">
        <p14:creationId xmlns:p14="http://schemas.microsoft.com/office/powerpoint/2010/main" val="30544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66DED-8947-B468-6A8B-F9EC6BD1F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40F6-77A5-D747-7D45-B446E49C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C766C-BA55-D809-F40D-DC181E88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F4FAE-7E38-4A09-6EFD-90B36396162C}"/>
              </a:ext>
            </a:extLst>
          </p:cNvPr>
          <p:cNvSpPr txBox="1"/>
          <p:nvPr/>
        </p:nvSpPr>
        <p:spPr>
          <a:xfrm>
            <a:off x="1522727" y="3014678"/>
            <a:ext cx="617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With the boost of AI Coding Assistants, how do users </a:t>
            </a:r>
            <a:r>
              <a:rPr lang="en-US" b="1" i="1" dirty="0"/>
              <a:t>perceive</a:t>
            </a:r>
            <a:r>
              <a:rPr lang="en-US" b="1" dirty="0"/>
              <a:t> them?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CB5406F-A9DC-8517-B3F4-80A495AF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27" y="990345"/>
            <a:ext cx="1016065" cy="10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ithub Copilot icon SVG Vector &amp; PNG Free Download | UXWing">
            <a:extLst>
              <a:ext uri="{FF2B5EF4-FFF2-40B4-BE49-F238E27FC236}">
                <a16:creationId xmlns:a16="http://schemas.microsoft.com/office/drawing/2014/main" id="{1016C381-BA6A-67D2-F522-5A8DFF63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69" y="1658902"/>
            <a:ext cx="695016" cy="69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E1F07E-3690-98C9-DAF9-0036C6D2E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898" y="2075885"/>
            <a:ext cx="695017" cy="695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3AC035-E365-3ED3-212E-2D727E239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76240" y="2075885"/>
            <a:ext cx="695016" cy="695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98EE6A-A03A-5FBD-7CFD-999D3B2E1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659" y="1415125"/>
            <a:ext cx="1182570" cy="11825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7E9EA5-3867-472E-DE56-67B2F6F50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082101"/>
            <a:ext cx="1340915" cy="1340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8B78E7-2076-848F-7B2F-68CB0F981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7965" y="813045"/>
            <a:ext cx="695016" cy="695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397CC7-7462-51F9-D6C4-BD8B53729E8F}"/>
              </a:ext>
            </a:extLst>
          </p:cNvPr>
          <p:cNvSpPr txBox="1"/>
          <p:nvPr/>
        </p:nvSpPr>
        <p:spPr>
          <a:xfrm>
            <a:off x="1005959" y="4001084"/>
            <a:ext cx="7132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Boost in productivity?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62A42-AFB7-7B4B-6E1D-3A65F558B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8040" y="4001084"/>
            <a:ext cx="773730" cy="7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6329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e756f9c-e3e7-4810-90da-ea6bfb97c434}" enabled="1" method="Privileged" siteId="{c98a79ca-5a9a-4791-a243-f06afd6746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15303</TotalTime>
  <Words>2197</Words>
  <Application>Microsoft Macintosh PowerPoint</Application>
  <PresentationFormat>On-screen Show (16:10)</PresentationFormat>
  <Paragraphs>271</Paragraphs>
  <Slides>42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Songti TC</vt:lpstr>
      <vt:lpstr>Arial</vt:lpstr>
      <vt:lpstr>Calibri</vt:lpstr>
      <vt:lpstr>Century Gothic</vt:lpstr>
      <vt:lpstr>Lucida Grande</vt:lpstr>
      <vt:lpstr>Tahoma</vt:lpstr>
      <vt:lpstr>Verdana</vt:lpstr>
      <vt:lpstr>2_Default Theme</vt:lpstr>
      <vt:lpstr>Users' Perceptions of AI Coding Assistants</vt:lpstr>
      <vt:lpstr>Integrated Development Environment (IDE)</vt:lpstr>
      <vt:lpstr>Integrated Development Environment (IDE)</vt:lpstr>
      <vt:lpstr>Mature with the AI Coding Assistants</vt:lpstr>
      <vt:lpstr>In-IDE AI Coding Assistant</vt:lpstr>
      <vt:lpstr>In-IDE AI Coding Assistant</vt:lpstr>
      <vt:lpstr>In-IDE AI Coding Assistant</vt:lpstr>
      <vt:lpstr>Question</vt:lpstr>
      <vt:lpstr>Question</vt:lpstr>
      <vt:lpstr>Question</vt:lpstr>
      <vt:lpstr>Question</vt:lpstr>
      <vt:lpstr>Both in Academia the Industry Curious</vt:lpstr>
      <vt:lpstr>1. Expectation vs. Experience</vt:lpstr>
      <vt:lpstr>1. Expectation vs. Experience – Key Findings</vt:lpstr>
      <vt:lpstr>2. Evidence from GitHub Copilot</vt:lpstr>
      <vt:lpstr>3. Grounded Copilot</vt:lpstr>
      <vt:lpstr>4. Reading Between the Lines</vt:lpstr>
      <vt:lpstr>4. Reading Between the Lines – Key Findings</vt:lpstr>
      <vt:lpstr>5. A Large-Scale Survey</vt:lpstr>
      <vt:lpstr>5. A Large-Scale Survey – Key Findings</vt:lpstr>
      <vt:lpstr>6. Using AI-based coding assistants in practice</vt:lpstr>
      <vt:lpstr>7. Problems, Causes and Solutions</vt:lpstr>
      <vt:lpstr>7. Problems, Causes and Solutions</vt:lpstr>
      <vt:lpstr>"My productivity is boosted, but ..."  Demystifying Users’ Perception on  AI Coding Assistants</vt:lpstr>
      <vt:lpstr>Integrated Development Environment (IDE)</vt:lpstr>
      <vt:lpstr>Integrated Development Environment (IDE)</vt:lpstr>
      <vt:lpstr>VS Code Marketplace</vt:lpstr>
      <vt:lpstr>AI Coding Assistant</vt:lpstr>
      <vt:lpstr>Collecting the AI Coding Assistants</vt:lpstr>
      <vt:lpstr>VS Code AI Coding Assistants</vt:lpstr>
      <vt:lpstr>Labeling Taxonomy</vt:lpstr>
      <vt:lpstr>Labeling Taxonomy</vt:lpstr>
      <vt:lpstr>Taxonomy</vt:lpstr>
      <vt:lpstr>What Do Users Like and Dislike?</vt:lpstr>
      <vt:lpstr>Finding 1</vt:lpstr>
      <vt:lpstr>Finding 2</vt:lpstr>
      <vt:lpstr>Finding 3</vt:lpstr>
      <vt:lpstr>Finding 4 </vt:lpstr>
      <vt:lpstr>Finding 5</vt:lpstr>
      <vt:lpstr>Finding 6</vt:lpstr>
      <vt:lpstr>Recommend Reading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 Jieke</dc:creator>
  <cp:lastModifiedBy>Yunbo Lv</cp:lastModifiedBy>
  <cp:revision>731</cp:revision>
  <dcterms:created xsi:type="dcterms:W3CDTF">2023-08-08T09:15:14Z</dcterms:created>
  <dcterms:modified xsi:type="dcterms:W3CDTF">2025-07-17T10:03:25Z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SMU Classification: Restricted</vt:lpwstr>
  </property>
  <property fmtid="{D5CDD505-2E9C-101B-9397-08002B2CF9AE}" pid="4" name="MSIP_Label_1e756f9c-e3e7-4810-90da-ea6bfb97c434_Enabled">
    <vt:lpwstr>true</vt:lpwstr>
  </property>
  <property fmtid="{D5CDD505-2E9C-101B-9397-08002B2CF9AE}" pid="5" name="MSIP_Label_1e756f9c-e3e7-4810-90da-ea6bfb97c434_SetDate">
    <vt:lpwstr>2023-08-09T07:12:41Z</vt:lpwstr>
  </property>
  <property fmtid="{D5CDD505-2E9C-101B-9397-08002B2CF9AE}" pid="6" name="MSIP_Label_1e756f9c-e3e7-4810-90da-ea6bfb97c434_Method">
    <vt:lpwstr>Privileged</vt:lpwstr>
  </property>
  <property fmtid="{D5CDD505-2E9C-101B-9397-08002B2CF9AE}" pid="7" name="MSIP_Label_1e756f9c-e3e7-4810-90da-ea6bfb97c434_Name">
    <vt:lpwstr>1e756f9c-e3e7-4810-90da-ea6bfb97c434</vt:lpwstr>
  </property>
  <property fmtid="{D5CDD505-2E9C-101B-9397-08002B2CF9AE}" pid="8" name="MSIP_Label_1e756f9c-e3e7-4810-90da-ea6bfb97c434_SiteId">
    <vt:lpwstr>c98a79ca-5a9a-4791-a243-f06afd67464d</vt:lpwstr>
  </property>
  <property fmtid="{D5CDD505-2E9C-101B-9397-08002B2CF9AE}" pid="9" name="MSIP_Label_1e756f9c-e3e7-4810-90da-ea6bfb97c434_ActionId">
    <vt:lpwstr>2974653a-ef5b-4825-a35e-9e1b11c66726</vt:lpwstr>
  </property>
  <property fmtid="{D5CDD505-2E9C-101B-9397-08002B2CF9AE}" pid="10" name="MSIP_Label_1e756f9c-e3e7-4810-90da-ea6bfb97c434_ContentBits">
    <vt:lpwstr>0</vt:lpwstr>
  </property>
</Properties>
</file>